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0" r:id="rId2"/>
    <p:sldMasterId id="2147483683" r:id="rId3"/>
    <p:sldMasterId id="2147483697" r:id="rId4"/>
    <p:sldMasterId id="2147483713" r:id="rId5"/>
  </p:sldMasterIdLst>
  <p:notesMasterIdLst>
    <p:notesMasterId r:id="rId29"/>
  </p:notesMasterIdLst>
  <p:sldIdLst>
    <p:sldId id="296" r:id="rId6"/>
    <p:sldId id="297" r:id="rId7"/>
    <p:sldId id="298" r:id="rId8"/>
    <p:sldId id="256" r:id="rId9"/>
    <p:sldId id="258" r:id="rId10"/>
    <p:sldId id="263" r:id="rId11"/>
    <p:sldId id="278" r:id="rId12"/>
    <p:sldId id="265" r:id="rId13"/>
    <p:sldId id="264" r:id="rId14"/>
    <p:sldId id="266" r:id="rId15"/>
    <p:sldId id="269" r:id="rId16"/>
    <p:sldId id="279" r:id="rId17"/>
    <p:sldId id="283" r:id="rId18"/>
    <p:sldId id="268" r:id="rId19"/>
    <p:sldId id="271" r:id="rId20"/>
    <p:sldId id="272" r:id="rId21"/>
    <p:sldId id="274" r:id="rId22"/>
    <p:sldId id="273" r:id="rId23"/>
    <p:sldId id="287" r:id="rId24"/>
    <p:sldId id="288" r:id="rId25"/>
    <p:sldId id="286" r:id="rId26"/>
    <p:sldId id="259" r:id="rId27"/>
    <p:sldId id="270"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397"/>
    <a:srgbClr val="5354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83" autoAdjust="0"/>
    <p:restoredTop sz="86555" autoAdjust="0"/>
  </p:normalViewPr>
  <p:slideViewPr>
    <p:cSldViewPr snapToGrid="0" snapToObjects="1">
      <p:cViewPr varScale="1">
        <p:scale>
          <a:sx n="76" d="100"/>
          <a:sy n="76" d="100"/>
        </p:scale>
        <p:origin x="811" y="53"/>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C0CC0-CA49-4BDC-AD63-F00BFBA3E6BD}" type="datetimeFigureOut">
              <a:rPr lang="en-GB" smtClean="0"/>
              <a:t>04/05/2020</a:t>
            </a:fld>
            <a:endParaRPr lang="en-GB"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A7884-5803-423B-8F03-B599AF1A6E16}" type="slidenum">
              <a:rPr lang="en-GB" smtClean="0"/>
              <a:t>‹#›</a:t>
            </a:fld>
            <a:endParaRPr lang="en-GB" dirty="0"/>
          </a:p>
        </p:txBody>
      </p:sp>
    </p:spTree>
    <p:extLst>
      <p:ext uri="{BB962C8B-B14F-4D97-AF65-F5344CB8AC3E}">
        <p14:creationId xmlns:p14="http://schemas.microsoft.com/office/powerpoint/2010/main" val="173015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A7884-5803-423B-8F03-B599AF1A6E16}" type="slidenum">
              <a:rPr lang="en-GB" smtClean="0"/>
              <a:t>4</a:t>
            </a:fld>
            <a:endParaRPr lang="en-GB" dirty="0"/>
          </a:p>
        </p:txBody>
      </p:sp>
    </p:spTree>
    <p:extLst>
      <p:ext uri="{BB962C8B-B14F-4D97-AF65-F5344CB8AC3E}">
        <p14:creationId xmlns:p14="http://schemas.microsoft.com/office/powerpoint/2010/main" val="96030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C37F923C-34BD-4D0D-9555-34770B2891C0}" type="slidenum">
              <a:rPr lang="en-GB" sz="1200">
                <a:solidFill>
                  <a:prstClr val="black"/>
                </a:solidFill>
              </a:rPr>
              <a:pPr eaLnBrk="1" hangingPunct="1"/>
              <a:t>13</a:t>
            </a:fld>
            <a:endParaRPr lang="en-GB" sz="1200" dirty="0">
              <a:solidFill>
                <a:prstClr val="black"/>
              </a:solidFill>
            </a:endParaRPr>
          </a:p>
        </p:txBody>
      </p:sp>
      <p:sp>
        <p:nvSpPr>
          <p:cNvPr id="31747" name="Rectangle 2"/>
          <p:cNvSpPr>
            <a:spLocks noGrp="1" noRot="1" noChangeAspect="1" noChangeArrowheads="1" noTextEdit="1"/>
          </p:cNvSpPr>
          <p:nvPr>
            <p:ph type="sldImg"/>
          </p:nvPr>
        </p:nvSpPr>
        <p:spPr>
          <a:xfrm>
            <a:off x="952500" y="685800"/>
            <a:ext cx="4953000" cy="3429000"/>
          </a:xfrm>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D9D88DAA-6694-40A7-B973-5F0B73FAA71F}" type="slidenum">
              <a:rPr lang="en-GB" sz="1200" smtClean="0"/>
              <a:pPr eaLnBrk="1" hangingPunct="1"/>
              <a:t>14</a:t>
            </a:fld>
            <a:endParaRPr lang="en-GB" sz="1200" dirty="0" smtClean="0"/>
          </a:p>
        </p:txBody>
      </p:sp>
      <p:sp>
        <p:nvSpPr>
          <p:cNvPr id="32771" name="Rectangle 2"/>
          <p:cNvSpPr>
            <a:spLocks noGrp="1" noRot="1" noChangeAspect="1" noChangeArrowheads="1" noTextEdit="1"/>
          </p:cNvSpPr>
          <p:nvPr>
            <p:ph type="sldImg"/>
          </p:nvPr>
        </p:nvSpPr>
        <p:spPr>
          <a:xfrm>
            <a:off x="952500" y="685800"/>
            <a:ext cx="4953000" cy="3429000"/>
          </a:xfrm>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16E0A466-A593-4E1D-9105-8FEF32BFD1F7}" type="slidenum">
              <a:rPr lang="en-GB" sz="1200" smtClean="0"/>
              <a:pPr eaLnBrk="1" hangingPunct="1"/>
              <a:t>15</a:t>
            </a:fld>
            <a:endParaRPr lang="en-GB" sz="1200" dirty="0" smtClean="0"/>
          </a:p>
        </p:txBody>
      </p:sp>
      <p:sp>
        <p:nvSpPr>
          <p:cNvPr id="33795" name="Rectangle 2"/>
          <p:cNvSpPr>
            <a:spLocks noGrp="1" noRot="1" noChangeAspect="1" noChangeArrowheads="1" noTextEdit="1"/>
          </p:cNvSpPr>
          <p:nvPr>
            <p:ph type="sldImg"/>
          </p:nvPr>
        </p:nvSpPr>
        <p:spPr>
          <a:xfrm>
            <a:off x="952500" y="685800"/>
            <a:ext cx="4953000" cy="342900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A7884-5803-423B-8F03-B599AF1A6E16}" type="slidenum">
              <a:rPr lang="en-GB" smtClean="0"/>
              <a:t>16</a:t>
            </a:fld>
            <a:endParaRPr lang="en-GB" dirty="0"/>
          </a:p>
        </p:txBody>
      </p:sp>
    </p:spTree>
    <p:extLst>
      <p:ext uri="{BB962C8B-B14F-4D97-AF65-F5344CB8AC3E}">
        <p14:creationId xmlns:p14="http://schemas.microsoft.com/office/powerpoint/2010/main" val="176577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A7884-5803-423B-8F03-B599AF1A6E16}" type="slidenum">
              <a:rPr lang="en-GB" smtClean="0"/>
              <a:t>17</a:t>
            </a:fld>
            <a:endParaRPr lang="en-GB" dirty="0"/>
          </a:p>
        </p:txBody>
      </p:sp>
    </p:spTree>
    <p:extLst>
      <p:ext uri="{BB962C8B-B14F-4D97-AF65-F5344CB8AC3E}">
        <p14:creationId xmlns:p14="http://schemas.microsoft.com/office/powerpoint/2010/main" val="188536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9CD3E-F10F-4E9A-B6EA-2F6824DF9C2A}" type="slidenum">
              <a:rPr lang="en-GB">
                <a:solidFill>
                  <a:prstClr val="black"/>
                </a:solidFill>
              </a:rPr>
              <a:pPr/>
              <a:t>18</a:t>
            </a:fld>
            <a:endParaRPr lang="en-GB" dirty="0">
              <a:solidFill>
                <a:prstClr val="black"/>
              </a:solidFill>
            </a:endParaRPr>
          </a:p>
        </p:txBody>
      </p:sp>
      <p:sp>
        <p:nvSpPr>
          <p:cNvPr id="158722" name="Rectangle 2"/>
          <p:cNvSpPr>
            <a:spLocks noGrp="1" noRot="1" noChangeAspect="1" noChangeArrowheads="1" noTextEdit="1"/>
          </p:cNvSpPr>
          <p:nvPr>
            <p:ph type="sldImg"/>
          </p:nvPr>
        </p:nvSpPr>
        <p:spPr>
          <a:xfrm>
            <a:off x="952500" y="685800"/>
            <a:ext cx="4953000" cy="3429000"/>
          </a:xfrm>
          <a:ln/>
        </p:spPr>
      </p:sp>
      <p:sp>
        <p:nvSpPr>
          <p:cNvPr id="158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16E0A466-A593-4E1D-9105-8FEF32BFD1F7}" type="slidenum">
              <a:rPr lang="en-GB" sz="1200" smtClean="0">
                <a:solidFill>
                  <a:prstClr val="black"/>
                </a:solidFill>
              </a:rPr>
              <a:pPr eaLnBrk="1" hangingPunct="1"/>
              <a:t>19</a:t>
            </a:fld>
            <a:endParaRPr lang="en-GB" sz="1200" dirty="0" smtClean="0">
              <a:solidFill>
                <a:prstClr val="black"/>
              </a:solidFill>
            </a:endParaRPr>
          </a:p>
        </p:txBody>
      </p:sp>
      <p:sp>
        <p:nvSpPr>
          <p:cNvPr id="33795" name="Rectangle 2"/>
          <p:cNvSpPr>
            <a:spLocks noGrp="1" noRot="1" noChangeAspect="1" noChangeArrowheads="1" noTextEdit="1"/>
          </p:cNvSpPr>
          <p:nvPr>
            <p:ph type="sldImg"/>
          </p:nvPr>
        </p:nvSpPr>
        <p:spPr>
          <a:xfrm>
            <a:off x="952500" y="685800"/>
            <a:ext cx="4953000" cy="3429000"/>
          </a:xfrm>
          <a:ln/>
        </p:spPr>
      </p:sp>
      <p:sp>
        <p:nvSpPr>
          <p:cNvPr id="33796" name="Rectangle 3"/>
          <p:cNvSpPr>
            <a:spLocks noGrp="1" noChangeArrowheads="1"/>
          </p:cNvSpPr>
          <p:nvPr>
            <p:ph type="body" idx="1"/>
          </p:nvPr>
        </p:nvSpPr>
        <p:spPr>
          <a:noFill/>
        </p:spPr>
        <p:txBody>
          <a:bodyPr/>
          <a:lstStyle/>
          <a:p>
            <a:pPr eaLnBrk="1" hangingPunct="1"/>
            <a:r>
              <a:rPr lang="en-US" dirty="0" smtClean="0"/>
              <a:t>OPTION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16E0A466-A593-4E1D-9105-8FEF32BFD1F7}" type="slidenum">
              <a:rPr lang="en-GB" sz="1200" smtClean="0">
                <a:solidFill>
                  <a:prstClr val="black"/>
                </a:solidFill>
              </a:rPr>
              <a:pPr eaLnBrk="1" hangingPunct="1"/>
              <a:t>20</a:t>
            </a:fld>
            <a:endParaRPr lang="en-GB" sz="1200" dirty="0" smtClean="0">
              <a:solidFill>
                <a:prstClr val="black"/>
              </a:solidFill>
            </a:endParaRPr>
          </a:p>
        </p:txBody>
      </p:sp>
      <p:sp>
        <p:nvSpPr>
          <p:cNvPr id="33795" name="Rectangle 2"/>
          <p:cNvSpPr>
            <a:spLocks noGrp="1" noRot="1" noChangeAspect="1" noChangeArrowheads="1" noTextEdit="1"/>
          </p:cNvSpPr>
          <p:nvPr>
            <p:ph type="sldImg"/>
          </p:nvPr>
        </p:nvSpPr>
        <p:spPr>
          <a:xfrm>
            <a:off x="952500" y="685800"/>
            <a:ext cx="4953000" cy="342900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C37F923C-34BD-4D0D-9555-34770B2891C0}" type="slidenum">
              <a:rPr lang="en-GB" sz="1200">
                <a:solidFill>
                  <a:prstClr val="black"/>
                </a:solidFill>
              </a:rPr>
              <a:pPr eaLnBrk="1" hangingPunct="1"/>
              <a:t>21</a:t>
            </a:fld>
            <a:endParaRPr lang="en-GB" sz="1200" dirty="0">
              <a:solidFill>
                <a:prstClr val="black"/>
              </a:solidFill>
            </a:endParaRPr>
          </a:p>
        </p:txBody>
      </p:sp>
      <p:sp>
        <p:nvSpPr>
          <p:cNvPr id="31747" name="Rectangle 2"/>
          <p:cNvSpPr>
            <a:spLocks noGrp="1" noRot="1" noChangeAspect="1" noChangeArrowheads="1" noTextEdit="1"/>
          </p:cNvSpPr>
          <p:nvPr>
            <p:ph type="sldImg"/>
          </p:nvPr>
        </p:nvSpPr>
        <p:spPr>
          <a:xfrm>
            <a:off x="952500" y="685800"/>
            <a:ext cx="4953000" cy="3429000"/>
          </a:xfrm>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A7884-5803-423B-8F03-B599AF1A6E16}" type="slidenum">
              <a:rPr lang="en-GB" smtClean="0"/>
              <a:t>22</a:t>
            </a:fld>
            <a:endParaRPr lang="en-GB" dirty="0"/>
          </a:p>
        </p:txBody>
      </p:sp>
    </p:spTree>
    <p:extLst>
      <p:ext uri="{BB962C8B-B14F-4D97-AF65-F5344CB8AC3E}">
        <p14:creationId xmlns:p14="http://schemas.microsoft.com/office/powerpoint/2010/main" val="23830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5A7884-5803-423B-8F03-B599AF1A6E16}" type="slidenum">
              <a:rPr lang="en-GB" smtClean="0"/>
              <a:t>5</a:t>
            </a:fld>
            <a:endParaRPr lang="en-GB" dirty="0"/>
          </a:p>
        </p:txBody>
      </p:sp>
    </p:spTree>
    <p:extLst>
      <p:ext uri="{BB962C8B-B14F-4D97-AF65-F5344CB8AC3E}">
        <p14:creationId xmlns:p14="http://schemas.microsoft.com/office/powerpoint/2010/main" val="203698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77ACF100-2B47-4EBE-9367-B9B674B72175}" type="slidenum">
              <a:rPr lang="en-GB" sz="1200" smtClean="0"/>
              <a:pPr eaLnBrk="1" hangingPunct="1"/>
              <a:t>23</a:t>
            </a:fld>
            <a:endParaRPr lang="en-GB" sz="1200" dirty="0" smtClean="0"/>
          </a:p>
        </p:txBody>
      </p:sp>
      <p:sp>
        <p:nvSpPr>
          <p:cNvPr id="35843" name="Rectangle 2"/>
          <p:cNvSpPr>
            <a:spLocks noGrp="1" noRot="1" noChangeAspect="1" noChangeArrowheads="1" noTextEdit="1"/>
          </p:cNvSpPr>
          <p:nvPr>
            <p:ph type="sldImg"/>
          </p:nvPr>
        </p:nvSpPr>
        <p:spPr>
          <a:xfrm>
            <a:off x="952500" y="685800"/>
            <a:ext cx="4953000" cy="3429000"/>
          </a:xfrm>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058B95DE-52AF-420B-BABC-1353DABD2581}" type="slidenum">
              <a:rPr lang="en-GB" sz="1200" smtClean="0"/>
              <a:pPr eaLnBrk="1" hangingPunct="1"/>
              <a:t>6</a:t>
            </a:fld>
            <a:endParaRPr lang="en-GB" sz="1200" dirty="0" smtClean="0"/>
          </a:p>
        </p:txBody>
      </p:sp>
      <p:sp>
        <p:nvSpPr>
          <p:cNvPr id="27651" name="Rectangle 2"/>
          <p:cNvSpPr>
            <a:spLocks noGrp="1" noRot="1" noChangeAspect="1" noChangeArrowheads="1" noTextEdit="1"/>
          </p:cNvSpPr>
          <p:nvPr>
            <p:ph type="sldImg"/>
          </p:nvPr>
        </p:nvSpPr>
        <p:spPr>
          <a:xfrm>
            <a:off x="952500" y="685800"/>
            <a:ext cx="4953000" cy="3429000"/>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16E0A466-A593-4E1D-9105-8FEF32BFD1F7}" type="slidenum">
              <a:rPr lang="en-GB" sz="1200" smtClean="0"/>
              <a:pPr eaLnBrk="1" hangingPunct="1"/>
              <a:t>7</a:t>
            </a:fld>
            <a:endParaRPr lang="en-GB" sz="1200" dirty="0" smtClean="0"/>
          </a:p>
        </p:txBody>
      </p:sp>
      <p:sp>
        <p:nvSpPr>
          <p:cNvPr id="33795" name="Rectangle 2"/>
          <p:cNvSpPr>
            <a:spLocks noGrp="1" noRot="1" noChangeAspect="1" noChangeArrowheads="1" noTextEdit="1"/>
          </p:cNvSpPr>
          <p:nvPr>
            <p:ph type="sldImg"/>
          </p:nvPr>
        </p:nvSpPr>
        <p:spPr>
          <a:xfrm>
            <a:off x="952500" y="685800"/>
            <a:ext cx="4953000" cy="342900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EF959F02-AD62-4AD3-AEAA-BE4603FED216}" type="slidenum">
              <a:rPr lang="en-GB" sz="1200" smtClean="0"/>
              <a:pPr eaLnBrk="1" hangingPunct="1"/>
              <a:t>8</a:t>
            </a:fld>
            <a:endParaRPr lang="en-GB" sz="1200" dirty="0" smtClean="0"/>
          </a:p>
        </p:txBody>
      </p:sp>
      <p:sp>
        <p:nvSpPr>
          <p:cNvPr id="29699" name="Rectangle 2"/>
          <p:cNvSpPr>
            <a:spLocks noGrp="1" noRot="1" noChangeAspect="1" noChangeArrowheads="1" noTextEdit="1"/>
          </p:cNvSpPr>
          <p:nvPr>
            <p:ph type="sldImg"/>
          </p:nvPr>
        </p:nvSpPr>
        <p:spPr>
          <a:xfrm>
            <a:off x="952500" y="685800"/>
            <a:ext cx="4953000" cy="3429000"/>
          </a:xfrm>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62CBC299-9D97-4D35-BFAD-4FE8A30CCF4D}" type="slidenum">
              <a:rPr lang="en-GB" sz="1200" smtClean="0"/>
              <a:pPr eaLnBrk="1" hangingPunct="1"/>
              <a:t>9</a:t>
            </a:fld>
            <a:endParaRPr lang="en-GB" sz="1200" dirty="0" smtClean="0"/>
          </a:p>
        </p:txBody>
      </p:sp>
      <p:sp>
        <p:nvSpPr>
          <p:cNvPr id="28675" name="Rectangle 2"/>
          <p:cNvSpPr>
            <a:spLocks noGrp="1" noRot="1" noChangeAspect="1" noChangeArrowheads="1" noTextEdit="1"/>
          </p:cNvSpPr>
          <p:nvPr>
            <p:ph type="sldImg"/>
          </p:nvPr>
        </p:nvSpPr>
        <p:spPr>
          <a:xfrm>
            <a:off x="952500" y="685800"/>
            <a:ext cx="4953000" cy="3429000"/>
          </a:xfrm>
          <a:ln/>
        </p:spPr>
      </p:sp>
      <p:sp>
        <p:nvSpPr>
          <p:cNvPr id="286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74540638-863F-4F06-B250-8EE967F7CA1C}" type="slidenum">
              <a:rPr lang="en-GB" sz="1200" smtClean="0"/>
              <a:pPr eaLnBrk="1" hangingPunct="1"/>
              <a:t>10</a:t>
            </a:fld>
            <a:endParaRPr lang="en-GB" sz="1200" dirty="0" smtClean="0"/>
          </a:p>
        </p:txBody>
      </p:sp>
      <p:sp>
        <p:nvSpPr>
          <p:cNvPr id="30723" name="Rectangle 2"/>
          <p:cNvSpPr>
            <a:spLocks noGrp="1" noRot="1" noChangeAspect="1" noChangeArrowheads="1" noTextEdit="1"/>
          </p:cNvSpPr>
          <p:nvPr>
            <p:ph type="sldImg"/>
          </p:nvPr>
        </p:nvSpPr>
        <p:spPr>
          <a:xfrm>
            <a:off x="952500" y="685800"/>
            <a:ext cx="4953000" cy="3429000"/>
          </a:xfrm>
          <a:ln/>
        </p:spPr>
      </p:sp>
      <p:sp>
        <p:nvSpPr>
          <p:cNvPr id="307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C37F923C-34BD-4D0D-9555-34770B2891C0}" type="slidenum">
              <a:rPr lang="en-GB" sz="1200">
                <a:solidFill>
                  <a:prstClr val="black"/>
                </a:solidFill>
              </a:rPr>
              <a:pPr eaLnBrk="1" hangingPunct="1"/>
              <a:t>11</a:t>
            </a:fld>
            <a:endParaRPr lang="en-GB" sz="1200" dirty="0">
              <a:solidFill>
                <a:prstClr val="black"/>
              </a:solidFill>
            </a:endParaRPr>
          </a:p>
        </p:txBody>
      </p:sp>
      <p:sp>
        <p:nvSpPr>
          <p:cNvPr id="31747" name="Rectangle 2"/>
          <p:cNvSpPr>
            <a:spLocks noGrp="1" noRot="1" noChangeAspect="1" noChangeArrowheads="1" noTextEdit="1"/>
          </p:cNvSpPr>
          <p:nvPr>
            <p:ph type="sldImg"/>
          </p:nvPr>
        </p:nvSpPr>
        <p:spPr>
          <a:xfrm>
            <a:off x="952500" y="685800"/>
            <a:ext cx="4953000" cy="3429000"/>
          </a:xfrm>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2338" eaLnBrk="0" hangingPunct="0">
              <a:defRPr sz="1600">
                <a:solidFill>
                  <a:schemeClr val="tx1"/>
                </a:solidFill>
                <a:latin typeface="Arial" charset="0"/>
              </a:defRPr>
            </a:lvl1pPr>
            <a:lvl2pPr marL="742950" indent="-285750" defTabSz="922338" eaLnBrk="0" hangingPunct="0">
              <a:defRPr sz="1600">
                <a:solidFill>
                  <a:schemeClr val="tx1"/>
                </a:solidFill>
                <a:latin typeface="Arial" charset="0"/>
              </a:defRPr>
            </a:lvl2pPr>
            <a:lvl3pPr marL="1143000" indent="-228600" defTabSz="922338" eaLnBrk="0" hangingPunct="0">
              <a:defRPr sz="1600">
                <a:solidFill>
                  <a:schemeClr val="tx1"/>
                </a:solidFill>
                <a:latin typeface="Arial" charset="0"/>
              </a:defRPr>
            </a:lvl3pPr>
            <a:lvl4pPr marL="1600200" indent="-228600" defTabSz="922338" eaLnBrk="0" hangingPunct="0">
              <a:defRPr sz="1600">
                <a:solidFill>
                  <a:schemeClr val="tx1"/>
                </a:solidFill>
                <a:latin typeface="Arial" charset="0"/>
              </a:defRPr>
            </a:lvl4pPr>
            <a:lvl5pPr marL="2057400" indent="-228600" defTabSz="922338" eaLnBrk="0" hangingPunct="0">
              <a:defRPr sz="1600">
                <a:solidFill>
                  <a:schemeClr val="tx1"/>
                </a:solidFill>
                <a:latin typeface="Arial" charset="0"/>
              </a:defRPr>
            </a:lvl5pPr>
            <a:lvl6pPr marL="2514600" indent="-228600" algn="ctr" defTabSz="922338" eaLnBrk="0" fontAlgn="base" hangingPunct="0">
              <a:spcBef>
                <a:spcPct val="0"/>
              </a:spcBef>
              <a:spcAft>
                <a:spcPct val="0"/>
              </a:spcAft>
              <a:defRPr sz="1600">
                <a:solidFill>
                  <a:schemeClr val="tx1"/>
                </a:solidFill>
                <a:latin typeface="Arial" charset="0"/>
              </a:defRPr>
            </a:lvl6pPr>
            <a:lvl7pPr marL="2971800" indent="-228600" algn="ctr" defTabSz="922338" eaLnBrk="0" fontAlgn="base" hangingPunct="0">
              <a:spcBef>
                <a:spcPct val="0"/>
              </a:spcBef>
              <a:spcAft>
                <a:spcPct val="0"/>
              </a:spcAft>
              <a:defRPr sz="1600">
                <a:solidFill>
                  <a:schemeClr val="tx1"/>
                </a:solidFill>
                <a:latin typeface="Arial" charset="0"/>
              </a:defRPr>
            </a:lvl7pPr>
            <a:lvl8pPr marL="3429000" indent="-228600" algn="ctr" defTabSz="922338" eaLnBrk="0" fontAlgn="base" hangingPunct="0">
              <a:spcBef>
                <a:spcPct val="0"/>
              </a:spcBef>
              <a:spcAft>
                <a:spcPct val="0"/>
              </a:spcAft>
              <a:defRPr sz="1600">
                <a:solidFill>
                  <a:schemeClr val="tx1"/>
                </a:solidFill>
                <a:latin typeface="Arial" charset="0"/>
              </a:defRPr>
            </a:lvl8pPr>
            <a:lvl9pPr marL="3886200" indent="-228600" algn="ctr" defTabSz="922338" eaLnBrk="0" fontAlgn="base" hangingPunct="0">
              <a:spcBef>
                <a:spcPct val="0"/>
              </a:spcBef>
              <a:spcAft>
                <a:spcPct val="0"/>
              </a:spcAft>
              <a:defRPr sz="1600">
                <a:solidFill>
                  <a:schemeClr val="tx1"/>
                </a:solidFill>
                <a:latin typeface="Arial" charset="0"/>
              </a:defRPr>
            </a:lvl9pPr>
          </a:lstStyle>
          <a:p>
            <a:pPr eaLnBrk="1" hangingPunct="1"/>
            <a:fld id="{74540638-863F-4F06-B250-8EE967F7CA1C}" type="slidenum">
              <a:rPr lang="en-GB" sz="1200" smtClean="0">
                <a:solidFill>
                  <a:prstClr val="black"/>
                </a:solidFill>
              </a:rPr>
              <a:pPr eaLnBrk="1" hangingPunct="1"/>
              <a:t>12</a:t>
            </a:fld>
            <a:endParaRPr lang="en-GB" sz="1200" dirty="0" smtClean="0">
              <a:solidFill>
                <a:prstClr val="black"/>
              </a:solidFill>
            </a:endParaRPr>
          </a:p>
        </p:txBody>
      </p:sp>
      <p:sp>
        <p:nvSpPr>
          <p:cNvPr id="30723" name="Rectangle 2"/>
          <p:cNvSpPr>
            <a:spLocks noGrp="1" noRot="1" noChangeAspect="1" noChangeArrowheads="1" noTextEdit="1"/>
          </p:cNvSpPr>
          <p:nvPr>
            <p:ph type="sldImg"/>
          </p:nvPr>
        </p:nvSpPr>
        <p:spPr>
          <a:xfrm>
            <a:off x="952500" y="685800"/>
            <a:ext cx="4953000" cy="3429000"/>
          </a:xfrm>
          <a:ln/>
        </p:spPr>
      </p:sp>
      <p:sp>
        <p:nvSpPr>
          <p:cNvPr id="307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95892" y="1703325"/>
            <a:ext cx="5033636" cy="3092652"/>
          </a:xfrm>
          <a:prstGeom prst="rect">
            <a:avLst/>
          </a:prstGeom>
        </p:spPr>
        <p:txBody>
          <a:bodyPr anchor="t"/>
          <a:lstStyle>
            <a:lvl1pPr algn="l">
              <a:defRPr sz="3600" b="1" cap="none">
                <a:solidFill>
                  <a:srgbClr val="5C4297"/>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180694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C8DFEE-A5C4-423F-8BC0-07237903E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914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5C46BD-C9F5-461E-A938-890C890B1FF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1648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2654"/>
            <a:ext cx="325843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2655"/>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4705"/>
            <a:ext cx="32584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7D485-B970-425C-A006-94973586AAB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6059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219" y="4800601"/>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2219" y="613172"/>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2219"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E90817-8D27-413E-9DF5-8C587FAF3D1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70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7A482-028F-4849-9EB8-FB530BC94D9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8159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5037"/>
            <a:ext cx="2228850" cy="5850731"/>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5037"/>
            <a:ext cx="6466417"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AB07C8-6227-4E53-8258-58331BF821B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6818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5037"/>
            <a:ext cx="8915400" cy="585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4346B42-3E4E-4926-94D1-8B5F12D456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6007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95300" y="1600200"/>
            <a:ext cx="8915400" cy="4525566"/>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E528A-E95A-41CF-90EB-78E28B77476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1569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028"/>
            <a:ext cx="8420100" cy="1470422"/>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dirty="0"/>
              <a:t>Mdonei-04/04</a:t>
            </a: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35CAF4-618C-4763-8F90-07FDCCFE1E0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44203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dirty="0"/>
              <a:t>Mdonei-04/04</a:t>
            </a: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67303-83B6-4E7A-B7AA-5B5BDA30D91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5063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52223" y="2337861"/>
            <a:ext cx="6824489" cy="3130550"/>
          </a:xfrm>
          <a:prstGeom prst="rect">
            <a:avLst/>
          </a:prstGeom>
        </p:spPr>
        <p:txBody>
          <a:bodyPr>
            <a:normAutofit/>
          </a:bodyPr>
          <a:lstStyle>
            <a:lvl1pPr marL="0" indent="0" algn="l">
              <a:buNone/>
              <a:defRPr sz="2000">
                <a:solidFill>
                  <a:srgbClr val="535451"/>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content</a:t>
            </a:r>
            <a:endParaRPr lang="en-US" dirty="0"/>
          </a:p>
        </p:txBody>
      </p:sp>
      <p:sp>
        <p:nvSpPr>
          <p:cNvPr id="4" name="Date Placeholder 3"/>
          <p:cNvSpPr>
            <a:spLocks noGrp="1"/>
          </p:cNvSpPr>
          <p:nvPr>
            <p:ph type="dt" sz="half" idx="10"/>
          </p:nvPr>
        </p:nvSpPr>
        <p:spPr>
          <a:xfrm>
            <a:off x="749290" y="6494899"/>
            <a:ext cx="2272930" cy="365125"/>
          </a:xfrm>
          <a:prstGeom prst="rect">
            <a:avLst/>
          </a:prstGeom>
        </p:spPr>
        <p:txBody>
          <a:bodyPr/>
          <a:lstStyle>
            <a:lvl1pPr algn="r">
              <a:defRPr sz="1000">
                <a:solidFill>
                  <a:srgbClr val="535451"/>
                </a:solidFill>
                <a:latin typeface="Arial Rounded MT Bold"/>
                <a:cs typeface="Arial Rounded MT Bold"/>
              </a:defRPr>
            </a:lvl1pPr>
          </a:lstStyle>
          <a:p>
            <a:fld id="{5F01271A-1D9A-754A-908E-B9D418C5FF18}" type="datetimeFigureOut">
              <a:rPr lang="en-US" smtClean="0"/>
              <a:pPr/>
              <a:t>5/4/2020</a:t>
            </a:fld>
            <a:endParaRPr lang="en-US" dirty="0"/>
          </a:p>
        </p:txBody>
      </p:sp>
      <p:sp>
        <p:nvSpPr>
          <p:cNvPr id="5" name="Footer Placeholder 4"/>
          <p:cNvSpPr>
            <a:spLocks noGrp="1"/>
          </p:cNvSpPr>
          <p:nvPr>
            <p:ph type="ftr" sz="quarter" idx="11"/>
          </p:nvPr>
        </p:nvSpPr>
        <p:spPr>
          <a:xfrm>
            <a:off x="3384550" y="6494899"/>
            <a:ext cx="3136900" cy="365125"/>
          </a:xfrm>
          <a:prstGeom prst="rect">
            <a:avLst/>
          </a:prstGeom>
        </p:spPr>
        <p:txBody>
          <a:bodyPr/>
          <a:lstStyle>
            <a:lvl1pPr algn="ctr">
              <a:defRPr sz="1000">
                <a:solidFill>
                  <a:srgbClr val="535451"/>
                </a:solidFill>
                <a:latin typeface="Arial Rounded MT Bold"/>
                <a:cs typeface="Arial Rounded MT Bold"/>
              </a:defRPr>
            </a:lvl1pPr>
          </a:lstStyle>
          <a:p>
            <a:endParaRPr lang="en-US" dirty="0"/>
          </a:p>
        </p:txBody>
      </p:sp>
      <p:sp>
        <p:nvSpPr>
          <p:cNvPr id="6" name="Slide Number Placeholder 5"/>
          <p:cNvSpPr>
            <a:spLocks noGrp="1"/>
          </p:cNvSpPr>
          <p:nvPr>
            <p:ph type="sldNum" sz="quarter" idx="12"/>
          </p:nvPr>
        </p:nvSpPr>
        <p:spPr>
          <a:xfrm>
            <a:off x="6833765" y="6494899"/>
            <a:ext cx="2311400" cy="365125"/>
          </a:xfrm>
          <a:prstGeom prst="rect">
            <a:avLst/>
          </a:prstGeom>
        </p:spPr>
        <p:txBody>
          <a:bodyPr/>
          <a:lstStyle>
            <a:lvl1pPr algn="r">
              <a:defRPr sz="1000">
                <a:solidFill>
                  <a:srgbClr val="535451"/>
                </a:solidFill>
                <a:latin typeface="Arial Rounded MT Bold"/>
                <a:cs typeface="Arial Rounded MT Bold"/>
              </a:defRPr>
            </a:lvl1pPr>
          </a:lstStyle>
          <a:p>
            <a:fld id="{EFA1B671-95A0-174A-AEB1-86241EB70D0A}" type="slidenum">
              <a:rPr lang="en-US" smtClean="0"/>
              <a:pPr/>
              <a:t>‹#›</a:t>
            </a:fld>
            <a:endParaRPr lang="en-US" dirty="0"/>
          </a:p>
        </p:txBody>
      </p:sp>
      <p:sp>
        <p:nvSpPr>
          <p:cNvPr id="7" name="Title 1"/>
          <p:cNvSpPr>
            <a:spLocks noGrp="1"/>
          </p:cNvSpPr>
          <p:nvPr>
            <p:ph type="ctrTitle"/>
          </p:nvPr>
        </p:nvSpPr>
        <p:spPr>
          <a:xfrm>
            <a:off x="1552223" y="559867"/>
            <a:ext cx="6824489" cy="1256317"/>
          </a:xfrm>
          <a:prstGeom prst="rect">
            <a:avLst/>
          </a:prstGeom>
        </p:spPr>
        <p:txBody>
          <a:bodyPr anchor="t" anchorCtr="0">
            <a:normAutofit/>
          </a:bodyPr>
          <a:lstStyle>
            <a:lvl1pPr algn="ctr">
              <a:defRPr sz="3600">
                <a:solidFill>
                  <a:srgbClr val="535451"/>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362177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1933" y="440650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1933" y="2906316"/>
            <a:ext cx="84201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dirty="0"/>
              <a:t>Mdonei-04/04</a:t>
            </a: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1496EC-0AC2-4D5D-8011-EB356C20840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77845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47633"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3067" y="1600200"/>
            <a:ext cx="4347633"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dirty="0"/>
              <a:t>Mdonei-04/04</a:t>
            </a: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EA6503-7C1C-4035-A1AE-F5E18A72189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14522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4716"/>
            <a:ext cx="4377444"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5272"/>
            <a:ext cx="4377444"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3259" y="1534716"/>
            <a:ext cx="4377442"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3259" y="2175272"/>
            <a:ext cx="4377442"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dirty="0"/>
              <a:t>Mdonei-04/04</a:t>
            </a: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0A23AC-E0AC-4A27-AFE5-D785B5F8ECE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87027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dirty="0"/>
              <a:t>Mdonei-04/04</a:t>
            </a: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7F8DD0C-7C88-47D4-BFC5-BE4D3CA773D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18764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a:t>Mdonei-04/04</a:t>
            </a: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D5FE514-18C8-4829-B70D-A93DEC76844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28944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2654"/>
            <a:ext cx="325843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2653"/>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4703"/>
            <a:ext cx="32584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a:t>Mdonei-04/04</a:t>
            </a: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E5EB0F-855B-4A09-AB4A-A1A5750A88E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63614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219"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2219" y="613172"/>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2219" y="5367337"/>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a:t>Mdonei-04/04</a:t>
            </a: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45E607-C2AA-4121-BACE-065BD6E2D89C}"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07577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dirty="0"/>
              <a:t>Mdonei-04/04</a:t>
            </a: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510CB0-6E55-4CF3-B5C5-9BE13514445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2074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5035"/>
            <a:ext cx="2228850" cy="5850731"/>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5035"/>
            <a:ext cx="6466417"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dirty="0"/>
              <a:t>Mdonei-04/04</a:t>
            </a: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1EB95E-EA83-4426-9503-7DFF822EF8A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01171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5035"/>
            <a:ext cx="8915400" cy="585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95300" y="6615113"/>
            <a:ext cx="2311400" cy="105966"/>
          </a:xfrm>
        </p:spPr>
        <p:txBody>
          <a:bodyPr/>
          <a:lstStyle>
            <a:lvl1pPr>
              <a:defRPr/>
            </a:lvl1pPr>
          </a:lstStyle>
          <a:p>
            <a:r>
              <a:rPr lang="en-GB" dirty="0"/>
              <a:t>Mdonei-04/04</a:t>
            </a:r>
          </a:p>
        </p:txBody>
      </p:sp>
      <p:sp>
        <p:nvSpPr>
          <p:cNvPr id="4" name="Footer Placeholder 3"/>
          <p:cNvSpPr>
            <a:spLocks noGrp="1"/>
          </p:cNvSpPr>
          <p:nvPr>
            <p:ph type="ftr" sz="quarter" idx="11"/>
          </p:nvPr>
        </p:nvSpPr>
        <p:spPr>
          <a:xfrm>
            <a:off x="3384550" y="6244829"/>
            <a:ext cx="3136900" cy="476250"/>
          </a:xfrm>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a:xfrm>
            <a:off x="7099300" y="6244829"/>
            <a:ext cx="2311400" cy="476250"/>
          </a:xfrm>
        </p:spPr>
        <p:txBody>
          <a:bodyPr/>
          <a:lstStyle>
            <a:lvl1pPr>
              <a:defRPr/>
            </a:lvl1pPr>
          </a:lstStyle>
          <a:p>
            <a:fld id="{CD8E71B3-8295-42EB-85B1-AB15B7F3B6DE}"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584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162487"/>
            <a:ext cx="8915400" cy="3767596"/>
          </a:xfrm>
          <a:prstGeom prst="rect">
            <a:avLst/>
          </a:prstGeom>
        </p:spPr>
        <p:txBody>
          <a:bodyPr/>
          <a:lstStyle>
            <a:lvl1pPr>
              <a:defRPr>
                <a:solidFill>
                  <a:srgbClr val="535451"/>
                </a:solidFill>
                <a:latin typeface="Arial Rounded MT Bold"/>
                <a:cs typeface="Arial Rounded MT Bold"/>
              </a:defRPr>
            </a:lvl1pPr>
            <a:lvl2pPr>
              <a:defRPr>
                <a:solidFill>
                  <a:srgbClr val="535451"/>
                </a:solidFill>
                <a:latin typeface="Arial Rounded MT Bold"/>
                <a:cs typeface="Arial Rounded MT Bold"/>
              </a:defRPr>
            </a:lvl2pPr>
            <a:lvl3pPr>
              <a:defRPr>
                <a:solidFill>
                  <a:srgbClr val="535451"/>
                </a:solidFill>
                <a:latin typeface="Arial Rounded MT Bold"/>
                <a:cs typeface="Arial Rounded MT Bold"/>
              </a:defRPr>
            </a:lvl3pPr>
            <a:lvl4pPr>
              <a:defRPr>
                <a:solidFill>
                  <a:srgbClr val="535451"/>
                </a:solidFill>
                <a:latin typeface="Arial Rounded MT Bold"/>
                <a:cs typeface="Arial Rounded MT Bold"/>
              </a:defRPr>
            </a:lvl4pPr>
            <a:lvl5pPr>
              <a:defRPr>
                <a:solidFill>
                  <a:srgbClr val="535451"/>
                </a:solidFill>
                <a:latin typeface="Arial Rounded MT Bold"/>
                <a:cs typeface="Arial Rounded MT Bol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Date Placeholder 3"/>
          <p:cNvSpPr>
            <a:spLocks noGrp="1"/>
          </p:cNvSpPr>
          <p:nvPr>
            <p:ph type="dt" sz="half" idx="10"/>
          </p:nvPr>
        </p:nvSpPr>
        <p:spPr>
          <a:xfrm>
            <a:off x="749290" y="6494899"/>
            <a:ext cx="2272930" cy="365125"/>
          </a:xfrm>
          <a:prstGeom prst="rect">
            <a:avLst/>
          </a:prstGeom>
        </p:spPr>
        <p:txBody>
          <a:bodyPr/>
          <a:lstStyle>
            <a:lvl1pPr algn="r">
              <a:defRPr sz="1000">
                <a:solidFill>
                  <a:srgbClr val="535451"/>
                </a:solidFill>
                <a:latin typeface="Arial Rounded MT Bold"/>
                <a:cs typeface="Arial Rounded MT Bold"/>
              </a:defRPr>
            </a:lvl1pPr>
          </a:lstStyle>
          <a:p>
            <a:fld id="{5F01271A-1D9A-754A-908E-B9D418C5FF18}" type="datetimeFigureOut">
              <a:rPr lang="en-US" smtClean="0"/>
              <a:pPr/>
              <a:t>5/4/2020</a:t>
            </a:fld>
            <a:endParaRPr lang="en-US" dirty="0"/>
          </a:p>
        </p:txBody>
      </p:sp>
      <p:sp>
        <p:nvSpPr>
          <p:cNvPr id="12" name="Footer Placeholder 4"/>
          <p:cNvSpPr>
            <a:spLocks noGrp="1"/>
          </p:cNvSpPr>
          <p:nvPr>
            <p:ph type="ftr" sz="quarter" idx="11"/>
          </p:nvPr>
        </p:nvSpPr>
        <p:spPr>
          <a:xfrm>
            <a:off x="3384550" y="6494899"/>
            <a:ext cx="3136900" cy="365125"/>
          </a:xfrm>
          <a:prstGeom prst="rect">
            <a:avLst/>
          </a:prstGeom>
        </p:spPr>
        <p:txBody>
          <a:bodyPr/>
          <a:lstStyle>
            <a:lvl1pPr algn="ctr">
              <a:defRPr sz="1000">
                <a:solidFill>
                  <a:srgbClr val="535451"/>
                </a:solidFill>
                <a:latin typeface="Arial Rounded MT Bold"/>
                <a:cs typeface="Arial Rounded MT Bold"/>
              </a:defRPr>
            </a:lvl1pPr>
          </a:lstStyle>
          <a:p>
            <a:endParaRPr lang="en-US" dirty="0"/>
          </a:p>
        </p:txBody>
      </p:sp>
      <p:sp>
        <p:nvSpPr>
          <p:cNvPr id="13" name="Slide Number Placeholder 5"/>
          <p:cNvSpPr>
            <a:spLocks noGrp="1"/>
          </p:cNvSpPr>
          <p:nvPr>
            <p:ph type="sldNum" sz="quarter" idx="12"/>
          </p:nvPr>
        </p:nvSpPr>
        <p:spPr>
          <a:xfrm>
            <a:off x="6833765" y="6494899"/>
            <a:ext cx="2311400" cy="365125"/>
          </a:xfrm>
          <a:prstGeom prst="rect">
            <a:avLst/>
          </a:prstGeom>
        </p:spPr>
        <p:txBody>
          <a:bodyPr/>
          <a:lstStyle>
            <a:lvl1pPr algn="r">
              <a:defRPr sz="1000">
                <a:solidFill>
                  <a:srgbClr val="535451"/>
                </a:solidFill>
                <a:latin typeface="Arial Rounded MT Bold"/>
                <a:cs typeface="Arial Rounded MT Bold"/>
              </a:defRPr>
            </a:lvl1pPr>
          </a:lstStyle>
          <a:p>
            <a:fld id="{EFA1B671-95A0-174A-AEB1-86241EB70D0A}" type="slidenum">
              <a:rPr lang="en-US" smtClean="0"/>
              <a:pPr/>
              <a:t>‹#›</a:t>
            </a:fld>
            <a:endParaRPr lang="en-US" dirty="0"/>
          </a:p>
        </p:txBody>
      </p:sp>
      <p:sp>
        <p:nvSpPr>
          <p:cNvPr id="7" name="Title 1"/>
          <p:cNvSpPr>
            <a:spLocks noGrp="1"/>
          </p:cNvSpPr>
          <p:nvPr>
            <p:ph type="ctrTitle"/>
          </p:nvPr>
        </p:nvSpPr>
        <p:spPr>
          <a:xfrm>
            <a:off x="495300" y="534171"/>
            <a:ext cx="8915400" cy="1256317"/>
          </a:xfrm>
          <a:prstGeom prst="rect">
            <a:avLst/>
          </a:prstGeom>
        </p:spPr>
        <p:txBody>
          <a:bodyPr anchor="t" anchorCtr="0">
            <a:normAutofit/>
          </a:bodyPr>
          <a:lstStyle>
            <a:lvl1pPr algn="ctr">
              <a:defRPr sz="3600">
                <a:solidFill>
                  <a:srgbClr val="535451"/>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167732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95300" y="1600200"/>
            <a:ext cx="8915400" cy="4525566"/>
          </a:xfrm>
        </p:spPr>
        <p:txBody>
          <a:bodyPr/>
          <a:lstStyle/>
          <a:p>
            <a:endParaRPr lang="en-GB" dirty="0"/>
          </a:p>
        </p:txBody>
      </p:sp>
      <p:sp>
        <p:nvSpPr>
          <p:cNvPr id="4" name="Date Placeholder 3"/>
          <p:cNvSpPr>
            <a:spLocks noGrp="1"/>
          </p:cNvSpPr>
          <p:nvPr>
            <p:ph type="dt" sz="half" idx="10"/>
          </p:nvPr>
        </p:nvSpPr>
        <p:spPr>
          <a:xfrm>
            <a:off x="495300" y="6615113"/>
            <a:ext cx="2311400" cy="105966"/>
          </a:xfrm>
        </p:spPr>
        <p:txBody>
          <a:bodyPr/>
          <a:lstStyle>
            <a:lvl1pPr>
              <a:defRPr/>
            </a:lvl1pPr>
          </a:lstStyle>
          <a:p>
            <a:r>
              <a:rPr lang="en-GB" dirty="0"/>
              <a:t>Mdonei-04/04</a:t>
            </a:r>
          </a:p>
        </p:txBody>
      </p:sp>
      <p:sp>
        <p:nvSpPr>
          <p:cNvPr id="5" name="Footer Placeholder 4"/>
          <p:cNvSpPr>
            <a:spLocks noGrp="1"/>
          </p:cNvSpPr>
          <p:nvPr>
            <p:ph type="ftr" sz="quarter" idx="11"/>
          </p:nvPr>
        </p:nvSpPr>
        <p:spPr>
          <a:xfrm>
            <a:off x="3384550" y="6244829"/>
            <a:ext cx="3136900" cy="476250"/>
          </a:xfr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7099300" y="6244829"/>
            <a:ext cx="2311400" cy="476250"/>
          </a:xfrm>
        </p:spPr>
        <p:txBody>
          <a:bodyPr/>
          <a:lstStyle>
            <a:lvl1pPr>
              <a:defRPr/>
            </a:lvl1pPr>
          </a:lstStyle>
          <a:p>
            <a:fld id="{9431241C-39DB-4E30-B95E-D1E2818FA66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94941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358206" y="2647406"/>
            <a:ext cx="7128827" cy="3126332"/>
          </a:xfrm>
        </p:spPr>
        <p:txBody>
          <a:bodyPr>
            <a:normAutofit/>
          </a:bodyPr>
          <a:lstStyle>
            <a:lvl1pPr marL="0" indent="0" algn="ctr">
              <a:buFontTx/>
              <a:buNone/>
              <a:defRPr sz="4400" b="1" i="0" baseline="0">
                <a:latin typeface="HelveticaNeue LT 55 Roman" panose="020B0604020202020204" pitchFamily="34" charset="0"/>
              </a:defRPr>
            </a:lvl1pPr>
            <a:lvl2pPr marL="457189" indent="0">
              <a:buFontTx/>
              <a:buNone/>
              <a:defRPr sz="3500" b="1" i="0" baseline="0">
                <a:latin typeface="HelveticaNeue LT 55 Roman" panose="020B0604020202020204" pitchFamily="34" charset="0"/>
              </a:defRPr>
            </a:lvl2pPr>
            <a:lvl3pPr marL="914377" indent="0">
              <a:buFontTx/>
              <a:buNone/>
              <a:defRPr sz="3500" b="1" i="0" baseline="0">
                <a:latin typeface="HelveticaNeue LT 55 Roman" panose="020B0604020202020204" pitchFamily="34" charset="0"/>
              </a:defRPr>
            </a:lvl3pPr>
            <a:lvl4pPr marL="1371566" indent="0">
              <a:buFontTx/>
              <a:buNone/>
              <a:defRPr sz="3500" b="1" i="0" baseline="0">
                <a:latin typeface="HelveticaNeue LT 55 Roman" panose="020B0604020202020204" pitchFamily="34" charset="0"/>
              </a:defRPr>
            </a:lvl4pPr>
            <a:lvl5pPr marL="1828754" indent="0">
              <a:buFontTx/>
              <a:buNone/>
              <a:defRPr sz="3500" b="1" i="0" baseline="0">
                <a:latin typeface="HelveticaNeue LT 55 Roman" panose="020B0604020202020204" pitchFamily="34" charset="0"/>
              </a:defRPr>
            </a:lvl5pPr>
          </a:lstStyle>
          <a:p>
            <a:pPr lvl="0"/>
            <a:r>
              <a:rPr lang="en-US" dirty="0" smtClean="0"/>
              <a:t>Welcome page</a:t>
            </a:r>
            <a:endParaRPr lang="en-GB" dirty="0"/>
          </a:p>
        </p:txBody>
      </p:sp>
    </p:spTree>
    <p:extLst>
      <p:ext uri="{BB962C8B-B14F-4D97-AF65-F5344CB8AC3E}">
        <p14:creationId xmlns:p14="http://schemas.microsoft.com/office/powerpoint/2010/main" val="13951682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69964" y="1950720"/>
            <a:ext cx="7917135" cy="3988526"/>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Placeholder 1"/>
          <p:cNvSpPr>
            <a:spLocks noGrp="1"/>
          </p:cNvSpPr>
          <p:nvPr>
            <p:ph type="title"/>
          </p:nvPr>
        </p:nvSpPr>
        <p:spPr>
          <a:xfrm>
            <a:off x="1861955" y="344370"/>
            <a:ext cx="7839636" cy="57003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473860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61955" y="344370"/>
            <a:ext cx="7839636" cy="57003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14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506" y="1596576"/>
            <a:ext cx="8420100" cy="3241523"/>
          </a:xfrm>
          <a:prstGeom prst="rect">
            <a:avLst/>
          </a:prstGeom>
        </p:spPr>
        <p:txBody>
          <a:bodyPr anchor="t" anchorCtr="0">
            <a:normAutofit/>
          </a:bodyPr>
          <a:lstStyle>
            <a:lvl1pPr marL="0" indent="0">
              <a:buNone/>
              <a:defRPr sz="1800">
                <a:solidFill>
                  <a:srgbClr val="535451"/>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10" name="Date Placeholder 3"/>
          <p:cNvSpPr>
            <a:spLocks noGrp="1"/>
          </p:cNvSpPr>
          <p:nvPr>
            <p:ph type="dt" sz="half" idx="10"/>
          </p:nvPr>
        </p:nvSpPr>
        <p:spPr>
          <a:xfrm>
            <a:off x="749290" y="6494899"/>
            <a:ext cx="2272930" cy="365125"/>
          </a:xfrm>
          <a:prstGeom prst="rect">
            <a:avLst/>
          </a:prstGeom>
        </p:spPr>
        <p:txBody>
          <a:bodyPr/>
          <a:lstStyle>
            <a:lvl1pPr algn="r">
              <a:defRPr sz="1000">
                <a:solidFill>
                  <a:srgbClr val="535451"/>
                </a:solidFill>
                <a:latin typeface="Arial Rounded MT Bold"/>
                <a:cs typeface="Arial Rounded MT Bold"/>
              </a:defRPr>
            </a:lvl1pPr>
          </a:lstStyle>
          <a:p>
            <a:fld id="{5F01271A-1D9A-754A-908E-B9D418C5FF18}" type="datetimeFigureOut">
              <a:rPr lang="en-US" smtClean="0"/>
              <a:pPr/>
              <a:t>5/4/2020</a:t>
            </a:fld>
            <a:endParaRPr lang="en-US" dirty="0"/>
          </a:p>
        </p:txBody>
      </p:sp>
      <p:sp>
        <p:nvSpPr>
          <p:cNvPr id="11" name="Footer Placeholder 4"/>
          <p:cNvSpPr>
            <a:spLocks noGrp="1"/>
          </p:cNvSpPr>
          <p:nvPr>
            <p:ph type="ftr" sz="quarter" idx="11"/>
          </p:nvPr>
        </p:nvSpPr>
        <p:spPr>
          <a:xfrm>
            <a:off x="3384550" y="6494899"/>
            <a:ext cx="3136900" cy="365125"/>
          </a:xfrm>
          <a:prstGeom prst="rect">
            <a:avLst/>
          </a:prstGeom>
        </p:spPr>
        <p:txBody>
          <a:bodyPr/>
          <a:lstStyle>
            <a:lvl1pPr algn="ctr">
              <a:defRPr sz="1000">
                <a:solidFill>
                  <a:srgbClr val="535451"/>
                </a:solidFill>
                <a:latin typeface="Arial Rounded MT Bold"/>
                <a:cs typeface="Arial Rounded MT Bold"/>
              </a:defRPr>
            </a:lvl1pPr>
          </a:lstStyle>
          <a:p>
            <a:endParaRPr lang="en-US" dirty="0"/>
          </a:p>
        </p:txBody>
      </p:sp>
      <p:sp>
        <p:nvSpPr>
          <p:cNvPr id="12" name="Slide Number Placeholder 5"/>
          <p:cNvSpPr>
            <a:spLocks noGrp="1"/>
          </p:cNvSpPr>
          <p:nvPr>
            <p:ph type="sldNum" sz="quarter" idx="12"/>
          </p:nvPr>
        </p:nvSpPr>
        <p:spPr>
          <a:xfrm>
            <a:off x="6833765" y="6494899"/>
            <a:ext cx="2311400" cy="365125"/>
          </a:xfrm>
          <a:prstGeom prst="rect">
            <a:avLst/>
          </a:prstGeom>
        </p:spPr>
        <p:txBody>
          <a:bodyPr/>
          <a:lstStyle>
            <a:lvl1pPr algn="r">
              <a:defRPr sz="1000">
                <a:solidFill>
                  <a:srgbClr val="535451"/>
                </a:solidFill>
                <a:latin typeface="Arial Rounded MT Bold"/>
                <a:cs typeface="Arial Rounded MT Bold"/>
              </a:defRPr>
            </a:lvl1pPr>
          </a:lstStyle>
          <a:p>
            <a:fld id="{EFA1B671-95A0-174A-AEB1-86241EB70D0A}" type="slidenum">
              <a:rPr lang="en-US" smtClean="0"/>
              <a:pPr/>
              <a:t>‹#›</a:t>
            </a:fld>
            <a:endParaRPr lang="en-US" dirty="0"/>
          </a:p>
        </p:txBody>
      </p:sp>
    </p:spTree>
    <p:extLst>
      <p:ext uri="{BB962C8B-B14F-4D97-AF65-F5344CB8AC3E}">
        <p14:creationId xmlns:p14="http://schemas.microsoft.com/office/powerpoint/2010/main" val="33683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028"/>
            <a:ext cx="8420100" cy="1470422"/>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A4924F-E334-472E-85A7-191342FFF3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985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9BC6CE-4B5F-41F4-8476-BD30DAB341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402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1933" y="440650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1933" y="2906317"/>
            <a:ext cx="84201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89BC1-208B-489B-B41C-68104432E24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4627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47633"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3067" y="1600200"/>
            <a:ext cx="4347633"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8B034F-6CA5-480D-A1A9-09D9EC77F72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9944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5035"/>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4716"/>
            <a:ext cx="4377444"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5272"/>
            <a:ext cx="4377444"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3261" y="1534716"/>
            <a:ext cx="4377442"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3261" y="2175272"/>
            <a:ext cx="4377442"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dirty="0"/>
              <a:t>Mdonei-04/04</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71149E-B979-4368-AD03-4192B2EAC3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571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ke_PPT_template_TIT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5" name="Picture 4" descr="CCE_REAL_LOGO_large-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964" y="1817972"/>
            <a:ext cx="2959707" cy="2959707"/>
          </a:xfrm>
          <a:prstGeom prst="rect">
            <a:avLst/>
          </a:prstGeom>
        </p:spPr>
      </p:pic>
    </p:spTree>
    <p:extLst>
      <p:ext uri="{BB962C8B-B14F-4D97-AF65-F5344CB8AC3E}">
        <p14:creationId xmlns:p14="http://schemas.microsoft.com/office/powerpoint/2010/main" val="140703305"/>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oke_PPT_templat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8" name="Picture 7" descr="CCE_REAL_BUS.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865" y="530167"/>
            <a:ext cx="694944" cy="694944"/>
          </a:xfrm>
          <a:prstGeom prst="rect">
            <a:avLst/>
          </a:prstGeom>
        </p:spPr>
      </p:pic>
    </p:spTree>
    <p:extLst>
      <p:ext uri="{BB962C8B-B14F-4D97-AF65-F5344CB8AC3E}">
        <p14:creationId xmlns:p14="http://schemas.microsoft.com/office/powerpoint/2010/main" val="3062447714"/>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0"/>
            <a:ext cx="89154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615113"/>
            <a:ext cx="2311400" cy="10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600">
                <a:solidFill>
                  <a:srgbClr val="DDDDDD"/>
                </a:solidFill>
              </a:defRPr>
            </a:lvl1pPr>
          </a:lstStyle>
          <a:p>
            <a:pPr defTabSz="914400" fontAlgn="base">
              <a:spcBef>
                <a:spcPct val="0"/>
              </a:spcBef>
              <a:spcAft>
                <a:spcPct val="0"/>
              </a:spcAft>
              <a:defRPr/>
            </a:pPr>
            <a:r>
              <a:rPr lang="en-US" dirty="0"/>
              <a:t>Mdonei-04/04</a:t>
            </a:r>
            <a:endParaRPr lang="en-GB" dirty="0"/>
          </a:p>
        </p:txBody>
      </p:sp>
      <p:sp>
        <p:nvSpPr>
          <p:cNvPr id="1029" name="Rectangle 5"/>
          <p:cNvSpPr>
            <a:spLocks noGrp="1" noChangeArrowheads="1"/>
          </p:cNvSpPr>
          <p:nvPr>
            <p:ph type="ftr" sz="quarter" idx="3"/>
          </p:nvPr>
        </p:nvSpPr>
        <p:spPr bwMode="auto">
          <a:xfrm>
            <a:off x="3384550" y="6244829"/>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7099300" y="6244829"/>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D387407-A761-4D09-90DF-B67FBE021B5A}" type="slidenum">
              <a:rPr lang="en-GB">
                <a:solidFill>
                  <a:srgbClr val="000000"/>
                </a:solidFill>
              </a:rPr>
              <a:pPr defTabSz="914400"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2239636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300" y="1600200"/>
            <a:ext cx="89154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615113"/>
            <a:ext cx="2311400" cy="10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600">
                <a:solidFill>
                  <a:srgbClr val="DDDDDD"/>
                </a:solidFill>
              </a:defRPr>
            </a:lvl1pPr>
          </a:lstStyle>
          <a:p>
            <a:pPr defTabSz="914400" fontAlgn="base">
              <a:spcBef>
                <a:spcPct val="0"/>
              </a:spcBef>
              <a:spcAft>
                <a:spcPct val="0"/>
              </a:spcAft>
            </a:pPr>
            <a:r>
              <a:rPr lang="en-GB" dirty="0" smtClean="0"/>
              <a:t>Mdonei-04/04</a:t>
            </a:r>
          </a:p>
        </p:txBody>
      </p:sp>
      <p:sp>
        <p:nvSpPr>
          <p:cNvPr id="1029" name="Rectangle 5"/>
          <p:cNvSpPr>
            <a:spLocks noGrp="1" noChangeArrowheads="1"/>
          </p:cNvSpPr>
          <p:nvPr>
            <p:ph type="ftr" sz="quarter" idx="3"/>
          </p:nvPr>
        </p:nvSpPr>
        <p:spPr bwMode="auto">
          <a:xfrm>
            <a:off x="3384550" y="6244829"/>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pPr>
            <a:endParaRPr lang="en-GB" dirty="0" smtClean="0">
              <a:solidFill>
                <a:srgbClr val="000000"/>
              </a:solidFill>
            </a:endParaRPr>
          </a:p>
        </p:txBody>
      </p:sp>
      <p:sp>
        <p:nvSpPr>
          <p:cNvPr id="1030" name="Rectangle 6"/>
          <p:cNvSpPr>
            <a:spLocks noGrp="1" noChangeArrowheads="1"/>
          </p:cNvSpPr>
          <p:nvPr>
            <p:ph type="sldNum" sz="quarter" idx="4"/>
          </p:nvPr>
        </p:nvSpPr>
        <p:spPr bwMode="auto">
          <a:xfrm>
            <a:off x="7099300" y="6244829"/>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482AD3E2-4165-4556-83AE-720D2C00D57E}" type="slidenum">
              <a:rPr lang="en-GB" smtClean="0">
                <a:solidFill>
                  <a:srgbClr val="000000"/>
                </a:solidFill>
              </a:rPr>
              <a:pPr defTabSz="914400" fontAlgn="base">
                <a:spcBef>
                  <a:spcPct val="0"/>
                </a:spcBef>
                <a:spcAft>
                  <a:spcPct val="0"/>
                </a:spcAft>
              </a:pPr>
              <a:t>‹#›</a:t>
            </a:fld>
            <a:endParaRPr lang="en-GB" dirty="0" smtClean="0">
              <a:solidFill>
                <a:srgbClr val="000000"/>
              </a:solidFill>
            </a:endParaRPr>
          </a:p>
        </p:txBody>
      </p:sp>
    </p:spTree>
    <p:extLst>
      <p:ext uri="{BB962C8B-B14F-4D97-AF65-F5344CB8AC3E}">
        <p14:creationId xmlns:p14="http://schemas.microsoft.com/office/powerpoint/2010/main" val="29996249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4"/>
          <p:cNvSpPr/>
          <p:nvPr userDrawn="1"/>
        </p:nvSpPr>
        <p:spPr>
          <a:xfrm>
            <a:off x="0" y="6371647"/>
            <a:ext cx="4894465" cy="486352"/>
          </a:xfrm>
          <a:custGeom>
            <a:avLst/>
            <a:gdLst>
              <a:gd name="connsiteX0" fmla="*/ 0 w 6023957"/>
              <a:gd name="connsiteY0" fmla="*/ 0 h 486352"/>
              <a:gd name="connsiteX1" fmla="*/ 6023957 w 6023957"/>
              <a:gd name="connsiteY1" fmla="*/ 0 h 486352"/>
              <a:gd name="connsiteX2" fmla="*/ 6023957 w 6023957"/>
              <a:gd name="connsiteY2" fmla="*/ 486352 h 486352"/>
              <a:gd name="connsiteX3" fmla="*/ 0 w 6023957"/>
              <a:gd name="connsiteY3" fmla="*/ 486352 h 486352"/>
              <a:gd name="connsiteX4" fmla="*/ 0 w 6023957"/>
              <a:gd name="connsiteY4" fmla="*/ 0 h 486352"/>
              <a:gd name="connsiteX0" fmla="*/ 0 w 6023957"/>
              <a:gd name="connsiteY0" fmla="*/ 0 h 486352"/>
              <a:gd name="connsiteX1" fmla="*/ 6023957 w 6023957"/>
              <a:gd name="connsiteY1" fmla="*/ 486352 h 486352"/>
              <a:gd name="connsiteX2" fmla="*/ 0 w 6023957"/>
              <a:gd name="connsiteY2" fmla="*/ 486352 h 486352"/>
              <a:gd name="connsiteX3" fmla="*/ 0 w 6023957"/>
              <a:gd name="connsiteY3" fmla="*/ 0 h 486352"/>
            </a:gdLst>
            <a:ahLst/>
            <a:cxnLst>
              <a:cxn ang="0">
                <a:pos x="connsiteX0" y="connsiteY0"/>
              </a:cxn>
              <a:cxn ang="0">
                <a:pos x="connsiteX1" y="connsiteY1"/>
              </a:cxn>
              <a:cxn ang="0">
                <a:pos x="connsiteX2" y="connsiteY2"/>
              </a:cxn>
              <a:cxn ang="0">
                <a:pos x="connsiteX3" y="connsiteY3"/>
              </a:cxn>
            </a:cxnLst>
            <a:rect l="l" t="t" r="r" b="b"/>
            <a:pathLst>
              <a:path w="6023957" h="486352">
                <a:moveTo>
                  <a:pt x="0" y="0"/>
                </a:moveTo>
                <a:lnTo>
                  <a:pt x="6023957" y="486352"/>
                </a:lnTo>
                <a:lnTo>
                  <a:pt x="0" y="486352"/>
                </a:lnTo>
                <a:lnTo>
                  <a:pt x="0" y="0"/>
                </a:lnTo>
                <a:close/>
              </a:path>
            </a:pathLst>
          </a:custGeom>
          <a:solidFill>
            <a:srgbClr val="94C947">
              <a:alpha val="55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4"/>
          <p:cNvSpPr/>
          <p:nvPr userDrawn="1"/>
        </p:nvSpPr>
        <p:spPr>
          <a:xfrm>
            <a:off x="0" y="6449492"/>
            <a:ext cx="9906000" cy="408511"/>
          </a:xfrm>
          <a:custGeom>
            <a:avLst/>
            <a:gdLst>
              <a:gd name="connsiteX0" fmla="*/ 0 w 12192000"/>
              <a:gd name="connsiteY0" fmla="*/ 0 h 773084"/>
              <a:gd name="connsiteX1" fmla="*/ 12192000 w 12192000"/>
              <a:gd name="connsiteY1" fmla="*/ 0 h 773084"/>
              <a:gd name="connsiteX2" fmla="*/ 12192000 w 12192000"/>
              <a:gd name="connsiteY2" fmla="*/ 773084 h 773084"/>
              <a:gd name="connsiteX3" fmla="*/ 0 w 12192000"/>
              <a:gd name="connsiteY3" fmla="*/ 773084 h 773084"/>
              <a:gd name="connsiteX4" fmla="*/ 0 w 12192000"/>
              <a:gd name="connsiteY4" fmla="*/ 0 h 773084"/>
              <a:gd name="connsiteX0" fmla="*/ 8313 w 12192000"/>
              <a:gd name="connsiteY0" fmla="*/ 357447 h 773084"/>
              <a:gd name="connsiteX1" fmla="*/ 12192000 w 12192000"/>
              <a:gd name="connsiteY1" fmla="*/ 0 h 773084"/>
              <a:gd name="connsiteX2" fmla="*/ 12192000 w 12192000"/>
              <a:gd name="connsiteY2" fmla="*/ 773084 h 773084"/>
              <a:gd name="connsiteX3" fmla="*/ 0 w 12192000"/>
              <a:gd name="connsiteY3" fmla="*/ 773084 h 773084"/>
              <a:gd name="connsiteX4" fmla="*/ 8313 w 12192000"/>
              <a:gd name="connsiteY4" fmla="*/ 357447 h 773084"/>
              <a:gd name="connsiteX0" fmla="*/ 24939 w 12192000"/>
              <a:gd name="connsiteY0" fmla="*/ 441476 h 773084"/>
              <a:gd name="connsiteX1" fmla="*/ 12192000 w 12192000"/>
              <a:gd name="connsiteY1" fmla="*/ 0 h 773084"/>
              <a:gd name="connsiteX2" fmla="*/ 12192000 w 12192000"/>
              <a:gd name="connsiteY2" fmla="*/ 773084 h 773084"/>
              <a:gd name="connsiteX3" fmla="*/ 0 w 12192000"/>
              <a:gd name="connsiteY3" fmla="*/ 773084 h 773084"/>
              <a:gd name="connsiteX4" fmla="*/ 24939 w 12192000"/>
              <a:gd name="connsiteY4" fmla="*/ 441476 h 773084"/>
              <a:gd name="connsiteX0" fmla="*/ 0 w 12216937"/>
              <a:gd name="connsiteY0" fmla="*/ 424669 h 773084"/>
              <a:gd name="connsiteX1" fmla="*/ 12216937 w 12216937"/>
              <a:gd name="connsiteY1" fmla="*/ 0 h 773084"/>
              <a:gd name="connsiteX2" fmla="*/ 12216937 w 12216937"/>
              <a:gd name="connsiteY2" fmla="*/ 773084 h 773084"/>
              <a:gd name="connsiteX3" fmla="*/ 24937 w 12216937"/>
              <a:gd name="connsiteY3" fmla="*/ 773084 h 773084"/>
              <a:gd name="connsiteX4" fmla="*/ 0 w 12216937"/>
              <a:gd name="connsiteY4" fmla="*/ 424669 h 773084"/>
              <a:gd name="connsiteX0" fmla="*/ 304299 w 12521236"/>
              <a:gd name="connsiteY0" fmla="*/ 424669 h 773084"/>
              <a:gd name="connsiteX1" fmla="*/ 12521236 w 12521236"/>
              <a:gd name="connsiteY1" fmla="*/ 0 h 773084"/>
              <a:gd name="connsiteX2" fmla="*/ 12521236 w 12521236"/>
              <a:gd name="connsiteY2" fmla="*/ 773084 h 773084"/>
              <a:gd name="connsiteX3" fmla="*/ 0 w 12521236"/>
              <a:gd name="connsiteY3" fmla="*/ 773084 h 773084"/>
              <a:gd name="connsiteX4" fmla="*/ 304299 w 12521236"/>
              <a:gd name="connsiteY4" fmla="*/ 424669 h 773084"/>
              <a:gd name="connsiteX0" fmla="*/ 24099 w 12521236"/>
              <a:gd name="connsiteY0" fmla="*/ 452262 h 773084"/>
              <a:gd name="connsiteX1" fmla="*/ 12521236 w 12521236"/>
              <a:gd name="connsiteY1" fmla="*/ 0 h 773084"/>
              <a:gd name="connsiteX2" fmla="*/ 12521236 w 12521236"/>
              <a:gd name="connsiteY2" fmla="*/ 773084 h 773084"/>
              <a:gd name="connsiteX3" fmla="*/ 0 w 12521236"/>
              <a:gd name="connsiteY3" fmla="*/ 773084 h 773084"/>
              <a:gd name="connsiteX4" fmla="*/ 24099 w 12521236"/>
              <a:gd name="connsiteY4" fmla="*/ 452262 h 773084"/>
              <a:gd name="connsiteX0" fmla="*/ 0 w 12497137"/>
              <a:gd name="connsiteY0" fmla="*/ 452262 h 773084"/>
              <a:gd name="connsiteX1" fmla="*/ 12497137 w 12497137"/>
              <a:gd name="connsiteY1" fmla="*/ 0 h 773084"/>
              <a:gd name="connsiteX2" fmla="*/ 12497137 w 12497137"/>
              <a:gd name="connsiteY2" fmla="*/ 773084 h 773084"/>
              <a:gd name="connsiteX3" fmla="*/ 3922 w 12497137"/>
              <a:gd name="connsiteY3" fmla="*/ 773084 h 773084"/>
              <a:gd name="connsiteX4" fmla="*/ 0 w 12497137"/>
              <a:gd name="connsiteY4" fmla="*/ 452262 h 773084"/>
              <a:gd name="connsiteX0" fmla="*/ 0 w 12497137"/>
              <a:gd name="connsiteY0" fmla="*/ 505082 h 825904"/>
              <a:gd name="connsiteX1" fmla="*/ 12497137 w 12497137"/>
              <a:gd name="connsiteY1" fmla="*/ 0 h 825904"/>
              <a:gd name="connsiteX2" fmla="*/ 12497137 w 12497137"/>
              <a:gd name="connsiteY2" fmla="*/ 825904 h 825904"/>
              <a:gd name="connsiteX3" fmla="*/ 3922 w 12497137"/>
              <a:gd name="connsiteY3" fmla="*/ 825904 h 825904"/>
              <a:gd name="connsiteX4" fmla="*/ 0 w 12497137"/>
              <a:gd name="connsiteY4" fmla="*/ 505082 h 82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7137" h="825904">
                <a:moveTo>
                  <a:pt x="0" y="505082"/>
                </a:moveTo>
                <a:lnTo>
                  <a:pt x="12497137" y="0"/>
                </a:lnTo>
                <a:lnTo>
                  <a:pt x="12497137" y="825904"/>
                </a:lnTo>
                <a:lnTo>
                  <a:pt x="3922" y="825904"/>
                </a:lnTo>
                <a:cubicBezTo>
                  <a:pt x="2615" y="718963"/>
                  <a:pt x="1307" y="612023"/>
                  <a:pt x="0" y="505082"/>
                </a:cubicBezTo>
                <a:close/>
              </a:path>
            </a:pathLst>
          </a:custGeom>
          <a:gradFill flip="none" rotWithShape="1">
            <a:gsLst>
              <a:gs pos="0">
                <a:srgbClr val="21791D"/>
              </a:gs>
              <a:gs pos="48000">
                <a:schemeClr val="accent6">
                  <a:lumMod val="97000"/>
                  <a:lumOff val="3000"/>
                </a:schemeClr>
              </a:gs>
              <a:gs pos="100000">
                <a:srgbClr val="92D050"/>
              </a:gs>
            </a:gsLst>
            <a:lin ang="75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p:nvPr userDrawn="1"/>
        </p:nvSpPr>
        <p:spPr>
          <a:xfrm rot="10800000">
            <a:off x="-7393" y="0"/>
            <a:ext cx="9912608" cy="1345940"/>
          </a:xfrm>
          <a:custGeom>
            <a:avLst/>
            <a:gdLst>
              <a:gd name="connsiteX0" fmla="*/ 0 w 12192000"/>
              <a:gd name="connsiteY0" fmla="*/ 0 h 773084"/>
              <a:gd name="connsiteX1" fmla="*/ 12192000 w 12192000"/>
              <a:gd name="connsiteY1" fmla="*/ 0 h 773084"/>
              <a:gd name="connsiteX2" fmla="*/ 12192000 w 12192000"/>
              <a:gd name="connsiteY2" fmla="*/ 773084 h 773084"/>
              <a:gd name="connsiteX3" fmla="*/ 0 w 12192000"/>
              <a:gd name="connsiteY3" fmla="*/ 773084 h 773084"/>
              <a:gd name="connsiteX4" fmla="*/ 0 w 12192000"/>
              <a:gd name="connsiteY4" fmla="*/ 0 h 773084"/>
              <a:gd name="connsiteX0" fmla="*/ 8313 w 12192000"/>
              <a:gd name="connsiteY0" fmla="*/ 357447 h 773084"/>
              <a:gd name="connsiteX1" fmla="*/ 12192000 w 12192000"/>
              <a:gd name="connsiteY1" fmla="*/ 0 h 773084"/>
              <a:gd name="connsiteX2" fmla="*/ 12192000 w 12192000"/>
              <a:gd name="connsiteY2" fmla="*/ 773084 h 773084"/>
              <a:gd name="connsiteX3" fmla="*/ 0 w 12192000"/>
              <a:gd name="connsiteY3" fmla="*/ 773084 h 773084"/>
              <a:gd name="connsiteX4" fmla="*/ 8313 w 12192000"/>
              <a:gd name="connsiteY4" fmla="*/ 357447 h 773084"/>
              <a:gd name="connsiteX0" fmla="*/ 8313 w 12192000"/>
              <a:gd name="connsiteY0" fmla="*/ 823977 h 1239614"/>
              <a:gd name="connsiteX1" fmla="*/ 12192000 w 12192000"/>
              <a:gd name="connsiteY1" fmla="*/ 0 h 1239614"/>
              <a:gd name="connsiteX2" fmla="*/ 12192000 w 12192000"/>
              <a:gd name="connsiteY2" fmla="*/ 1239614 h 1239614"/>
              <a:gd name="connsiteX3" fmla="*/ 0 w 12192000"/>
              <a:gd name="connsiteY3" fmla="*/ 1239614 h 1239614"/>
              <a:gd name="connsiteX4" fmla="*/ 8313 w 12192000"/>
              <a:gd name="connsiteY4" fmla="*/ 823977 h 1239614"/>
              <a:gd name="connsiteX0" fmla="*/ 0 w 12193018"/>
              <a:gd name="connsiteY0" fmla="*/ 609373 h 1239614"/>
              <a:gd name="connsiteX1" fmla="*/ 12193018 w 12193018"/>
              <a:gd name="connsiteY1" fmla="*/ 0 h 1239614"/>
              <a:gd name="connsiteX2" fmla="*/ 12193018 w 12193018"/>
              <a:gd name="connsiteY2" fmla="*/ 1239614 h 1239614"/>
              <a:gd name="connsiteX3" fmla="*/ 1018 w 12193018"/>
              <a:gd name="connsiteY3" fmla="*/ 1239614 h 1239614"/>
              <a:gd name="connsiteX4" fmla="*/ 0 w 12193018"/>
              <a:gd name="connsiteY4" fmla="*/ 609373 h 1239614"/>
              <a:gd name="connsiteX0" fmla="*/ 0 w 12202348"/>
              <a:gd name="connsiteY0" fmla="*/ 394769 h 1239614"/>
              <a:gd name="connsiteX1" fmla="*/ 12202348 w 12202348"/>
              <a:gd name="connsiteY1" fmla="*/ 0 h 1239614"/>
              <a:gd name="connsiteX2" fmla="*/ 12202348 w 12202348"/>
              <a:gd name="connsiteY2" fmla="*/ 1239614 h 1239614"/>
              <a:gd name="connsiteX3" fmla="*/ 10348 w 12202348"/>
              <a:gd name="connsiteY3" fmla="*/ 1239614 h 1239614"/>
              <a:gd name="connsiteX4" fmla="*/ 0 w 12202348"/>
              <a:gd name="connsiteY4" fmla="*/ 394769 h 1239614"/>
              <a:gd name="connsiteX0" fmla="*/ 8323 w 12192010"/>
              <a:gd name="connsiteY0" fmla="*/ 320124 h 1239614"/>
              <a:gd name="connsiteX1" fmla="*/ 12192010 w 12192010"/>
              <a:gd name="connsiteY1" fmla="*/ 0 h 1239614"/>
              <a:gd name="connsiteX2" fmla="*/ 12192010 w 12192010"/>
              <a:gd name="connsiteY2" fmla="*/ 1239614 h 1239614"/>
              <a:gd name="connsiteX3" fmla="*/ 10 w 12192010"/>
              <a:gd name="connsiteY3" fmla="*/ 1239614 h 1239614"/>
              <a:gd name="connsiteX4" fmla="*/ 8323 w 12192010"/>
              <a:gd name="connsiteY4" fmla="*/ 320124 h 1239614"/>
              <a:gd name="connsiteX0" fmla="*/ 8323 w 12192010"/>
              <a:gd name="connsiteY0" fmla="*/ 426450 h 1345940"/>
              <a:gd name="connsiteX1" fmla="*/ 12181378 w 12192010"/>
              <a:gd name="connsiteY1" fmla="*/ 0 h 1345940"/>
              <a:gd name="connsiteX2" fmla="*/ 12192010 w 12192010"/>
              <a:gd name="connsiteY2" fmla="*/ 1345940 h 1345940"/>
              <a:gd name="connsiteX3" fmla="*/ 10 w 12192010"/>
              <a:gd name="connsiteY3" fmla="*/ 1345940 h 1345940"/>
              <a:gd name="connsiteX4" fmla="*/ 8323 w 12192010"/>
              <a:gd name="connsiteY4" fmla="*/ 426450 h 1345940"/>
              <a:gd name="connsiteX0" fmla="*/ 8323 w 12203835"/>
              <a:gd name="connsiteY0" fmla="*/ 426450 h 1345940"/>
              <a:gd name="connsiteX1" fmla="*/ 12203835 w 12203835"/>
              <a:gd name="connsiteY1" fmla="*/ 0 h 1345940"/>
              <a:gd name="connsiteX2" fmla="*/ 12192010 w 12203835"/>
              <a:gd name="connsiteY2" fmla="*/ 1345940 h 1345940"/>
              <a:gd name="connsiteX3" fmla="*/ 10 w 12203835"/>
              <a:gd name="connsiteY3" fmla="*/ 1345940 h 1345940"/>
              <a:gd name="connsiteX4" fmla="*/ 8323 w 12203835"/>
              <a:gd name="connsiteY4" fmla="*/ 426450 h 134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835" h="1345940">
                <a:moveTo>
                  <a:pt x="8323" y="426450"/>
                </a:moveTo>
                <a:lnTo>
                  <a:pt x="12203835" y="0"/>
                </a:lnTo>
                <a:lnTo>
                  <a:pt x="12192010" y="1345940"/>
                </a:lnTo>
                <a:lnTo>
                  <a:pt x="10" y="1345940"/>
                </a:lnTo>
                <a:cubicBezTo>
                  <a:pt x="-329" y="1135860"/>
                  <a:pt x="8662" y="636530"/>
                  <a:pt x="8323" y="426450"/>
                </a:cubicBezTo>
                <a:close/>
              </a:path>
            </a:pathLst>
          </a:custGeom>
          <a:gradFill flip="none" rotWithShape="1">
            <a:gsLst>
              <a:gs pos="0">
                <a:srgbClr val="268721"/>
              </a:gs>
              <a:gs pos="36000">
                <a:schemeClr val="accent6">
                  <a:lumMod val="97000"/>
                  <a:lumOff val="3000"/>
                </a:schemeClr>
              </a:gs>
              <a:gs pos="100000">
                <a:srgbClr val="92D050"/>
              </a:gs>
            </a:gsLst>
            <a:lin ang="75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Triangle 14"/>
          <p:cNvSpPr/>
          <p:nvPr userDrawn="1"/>
        </p:nvSpPr>
        <p:spPr>
          <a:xfrm rot="10800000">
            <a:off x="5350800" y="0"/>
            <a:ext cx="4561808" cy="1250360"/>
          </a:xfrm>
          <a:custGeom>
            <a:avLst/>
            <a:gdLst>
              <a:gd name="connsiteX0" fmla="*/ 0 w 5614533"/>
              <a:gd name="connsiteY0" fmla="*/ 0 h 1250360"/>
              <a:gd name="connsiteX1" fmla="*/ 5614533 w 5614533"/>
              <a:gd name="connsiteY1" fmla="*/ 0 h 1250360"/>
              <a:gd name="connsiteX2" fmla="*/ 5614533 w 5614533"/>
              <a:gd name="connsiteY2" fmla="*/ 1250360 h 1250360"/>
              <a:gd name="connsiteX3" fmla="*/ 0 w 5614533"/>
              <a:gd name="connsiteY3" fmla="*/ 1250360 h 1250360"/>
              <a:gd name="connsiteX4" fmla="*/ 0 w 5614533"/>
              <a:gd name="connsiteY4" fmla="*/ 0 h 1250360"/>
              <a:gd name="connsiteX0" fmla="*/ 0 w 5614533"/>
              <a:gd name="connsiteY0" fmla="*/ 0 h 1250360"/>
              <a:gd name="connsiteX1" fmla="*/ 5614533 w 5614533"/>
              <a:gd name="connsiteY1" fmla="*/ 1250360 h 1250360"/>
              <a:gd name="connsiteX2" fmla="*/ 0 w 5614533"/>
              <a:gd name="connsiteY2" fmla="*/ 1250360 h 1250360"/>
              <a:gd name="connsiteX3" fmla="*/ 0 w 5614533"/>
              <a:gd name="connsiteY3" fmla="*/ 0 h 1250360"/>
            </a:gdLst>
            <a:ahLst/>
            <a:cxnLst>
              <a:cxn ang="0">
                <a:pos x="connsiteX0" y="connsiteY0"/>
              </a:cxn>
              <a:cxn ang="0">
                <a:pos x="connsiteX1" y="connsiteY1"/>
              </a:cxn>
              <a:cxn ang="0">
                <a:pos x="connsiteX2" y="connsiteY2"/>
              </a:cxn>
              <a:cxn ang="0">
                <a:pos x="connsiteX3" y="connsiteY3"/>
              </a:cxn>
            </a:cxnLst>
            <a:rect l="l" t="t" r="r" b="b"/>
            <a:pathLst>
              <a:path w="5614533" h="1250360">
                <a:moveTo>
                  <a:pt x="0" y="0"/>
                </a:moveTo>
                <a:lnTo>
                  <a:pt x="5614533" y="1250360"/>
                </a:lnTo>
                <a:lnTo>
                  <a:pt x="0" y="1250360"/>
                </a:lnTo>
                <a:lnTo>
                  <a:pt x="0" y="0"/>
                </a:lnTo>
                <a:close/>
              </a:path>
            </a:pathLst>
          </a:custGeom>
          <a:solidFill>
            <a:srgbClr val="43973D">
              <a:alpha val="31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2500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7996" y="143066"/>
            <a:ext cx="1548041" cy="898322"/>
          </a:xfrm>
          <a:prstGeom prst="rect">
            <a:avLst/>
          </a:prstGeom>
        </p:spPr>
      </p:pic>
      <p:sp>
        <p:nvSpPr>
          <p:cNvPr id="2" name="Title Placeholder 1"/>
          <p:cNvSpPr>
            <a:spLocks noGrp="1"/>
          </p:cNvSpPr>
          <p:nvPr>
            <p:ph type="title"/>
          </p:nvPr>
        </p:nvSpPr>
        <p:spPr>
          <a:xfrm>
            <a:off x="1861955" y="323898"/>
            <a:ext cx="7839636" cy="57003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0823858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iming>
    <p:tnLst>
      <p:par>
        <p:cTn id="1" dur="indefinite" restart="never" nodeType="tmRoot"/>
      </p:par>
    </p:tnLst>
  </p:timing>
  <p:txStyles>
    <p:titleStyle>
      <a:lvl1pPr algn="r" defTabSz="914377" rtl="0" eaLnBrk="1" latinLnBrk="0" hangingPunct="1">
        <a:lnSpc>
          <a:spcPct val="90000"/>
        </a:lnSpc>
        <a:spcBef>
          <a:spcPct val="0"/>
        </a:spcBef>
        <a:buNone/>
        <a:defRPr sz="2800" b="1" kern="1200">
          <a:solidFill>
            <a:schemeClr val="bg1"/>
          </a:solidFill>
          <a:latin typeface="HelveticaNeue LT 55 Roman"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HelveticaNeue LT 55 Roman"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HelveticaNeue LT 55 Roman"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kern="1200">
          <a:solidFill>
            <a:schemeClr val="tx1"/>
          </a:solidFill>
          <a:latin typeface="HelveticaNeue LT 55 Roman"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HelveticaNeue LT 55 Roman"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HelveticaNeue LT 55 Roman"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ubmissions@esc.ac.uk" TargetMode="Externa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pecialolympicsgb.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TPRPYmp-BRQ" TargetMode="External"/><Relationship Id="rId4" Type="http://schemas.openxmlformats.org/officeDocument/2006/relationships/hyperlink" Target="http://www.playunified.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0"/>
          </p:nvPr>
        </p:nvSpPr>
        <p:spPr/>
        <p:txBody>
          <a:bodyPr/>
          <a:lstStyle/>
          <a:p>
            <a:r>
              <a:rPr lang="en-GB" dirty="0" smtClean="0"/>
              <a:t>Welcome to </a:t>
            </a:r>
            <a:br>
              <a:rPr lang="en-GB" dirty="0" smtClean="0"/>
            </a:br>
            <a:r>
              <a:rPr lang="en-GB" dirty="0" smtClean="0"/>
              <a:t>East Surrey College</a:t>
            </a:r>
            <a:endParaRPr lang="en-GB" dirty="0"/>
          </a:p>
        </p:txBody>
      </p:sp>
    </p:spTree>
    <p:extLst>
      <p:ext uri="{BB962C8B-B14F-4D97-AF65-F5344CB8AC3E}">
        <p14:creationId xmlns:p14="http://schemas.microsoft.com/office/powerpoint/2010/main" val="144923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495300" y="1262742"/>
            <a:ext cx="8838824" cy="5127171"/>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4339"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4341" name="Text Box 10"/>
          <p:cNvSpPr txBox="1">
            <a:spLocks noChangeArrowheads="1"/>
          </p:cNvSpPr>
          <p:nvPr/>
        </p:nvSpPr>
        <p:spPr bwMode="auto">
          <a:xfrm>
            <a:off x="849577" y="1338943"/>
            <a:ext cx="8319206"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1400" dirty="0" smtClean="0">
                <a:latin typeface="+mn-lt"/>
              </a:rPr>
              <a:t>On </a:t>
            </a:r>
            <a:r>
              <a:rPr lang="en-GB" sz="1400" dirty="0">
                <a:latin typeface="+mn-lt"/>
              </a:rPr>
              <a:t>the Ingredients Sheet (page </a:t>
            </a:r>
            <a:r>
              <a:rPr lang="en-GB" sz="1400" dirty="0" smtClean="0">
                <a:latin typeface="+mn-lt"/>
              </a:rPr>
              <a:t>11), </a:t>
            </a:r>
            <a:r>
              <a:rPr lang="en-GB" sz="1400" dirty="0">
                <a:latin typeface="+mn-lt"/>
              </a:rPr>
              <a:t>list all the ingredients that </a:t>
            </a:r>
            <a:r>
              <a:rPr lang="en-GB" sz="1400" dirty="0" smtClean="0">
                <a:latin typeface="+mn-lt"/>
              </a:rPr>
              <a:t>your healthy </a:t>
            </a:r>
            <a:r>
              <a:rPr lang="en-GB" sz="1400" dirty="0">
                <a:latin typeface="+mn-lt"/>
              </a:rPr>
              <a:t>juice </a:t>
            </a:r>
            <a:r>
              <a:rPr lang="en-GB" sz="1400" dirty="0" smtClean="0">
                <a:latin typeface="+mn-lt"/>
              </a:rPr>
              <a:t>brand </a:t>
            </a:r>
            <a:r>
              <a:rPr lang="en-GB" sz="1400" dirty="0">
                <a:latin typeface="+mn-lt"/>
              </a:rPr>
              <a:t>contains.  </a:t>
            </a:r>
          </a:p>
          <a:p>
            <a:pPr eaLnBrk="1" hangingPunct="1">
              <a:spcBef>
                <a:spcPct val="50000"/>
              </a:spcBef>
            </a:pPr>
            <a:r>
              <a:rPr lang="en-GB" sz="1400" dirty="0">
                <a:latin typeface="+mn-lt"/>
              </a:rPr>
              <a:t>The Ingredients Sheet should be included in your PowerPoint presentation.</a:t>
            </a:r>
          </a:p>
          <a:p>
            <a:pPr eaLnBrk="1" hangingPunct="1">
              <a:spcBef>
                <a:spcPct val="50000"/>
              </a:spcBef>
            </a:pPr>
            <a:r>
              <a:rPr lang="en-GB" sz="1400" dirty="0">
                <a:latin typeface="+mn-lt"/>
              </a:rPr>
              <a:t>Choose two ingredients and detail why you have chosen them. </a:t>
            </a:r>
          </a:p>
          <a:p>
            <a:pPr marL="285750" indent="-285750" eaLnBrk="1" hangingPunct="1">
              <a:spcBef>
                <a:spcPct val="50000"/>
              </a:spcBef>
              <a:buFont typeface="Arial" panose="020B0604020202020204" pitchFamily="34" charset="0"/>
              <a:buChar char="•"/>
            </a:pPr>
            <a:r>
              <a:rPr lang="en-GB" sz="1400" dirty="0">
                <a:latin typeface="+mn-lt"/>
              </a:rPr>
              <a:t>Think about the health benefits that the ingredients may provide.</a:t>
            </a:r>
          </a:p>
          <a:p>
            <a:pPr marL="285750" indent="-285750" eaLnBrk="1" hangingPunct="1">
              <a:spcBef>
                <a:spcPct val="50000"/>
              </a:spcBef>
              <a:buFont typeface="Arial" panose="020B0604020202020204" pitchFamily="34" charset="0"/>
              <a:buChar char="•"/>
            </a:pPr>
            <a:r>
              <a:rPr lang="en-GB" sz="1400" dirty="0">
                <a:latin typeface="+mn-lt"/>
              </a:rPr>
              <a:t>Explain some ethical choices you made in deciding on your ingredients. For example, are they Fairtrade? </a:t>
            </a:r>
          </a:p>
          <a:p>
            <a:pPr eaLnBrk="1" hangingPunct="1">
              <a:spcBef>
                <a:spcPct val="50000"/>
              </a:spcBef>
            </a:pPr>
            <a:r>
              <a:rPr lang="en-GB" sz="1400" dirty="0" smtClean="0">
                <a:latin typeface="+mn-lt"/>
              </a:rPr>
              <a:t>Take </a:t>
            </a:r>
            <a:r>
              <a:rPr lang="en-GB" sz="1400" dirty="0">
                <a:latin typeface="+mn-lt"/>
              </a:rPr>
              <a:t>into consideration that you will </a:t>
            </a:r>
            <a:r>
              <a:rPr lang="en-GB" sz="1400" dirty="0" smtClean="0">
                <a:latin typeface="+mn-lt"/>
              </a:rPr>
              <a:t>also need to complete a sheet giving some details </a:t>
            </a:r>
            <a:r>
              <a:rPr lang="en-GB" sz="1400" dirty="0">
                <a:latin typeface="+mn-lt"/>
              </a:rPr>
              <a:t>on nutrition and guideline daily amounts (GDAs</a:t>
            </a:r>
            <a:r>
              <a:rPr lang="en-GB" sz="1400" dirty="0" smtClean="0">
                <a:latin typeface="+mn-lt"/>
              </a:rPr>
              <a:t>). </a:t>
            </a:r>
          </a:p>
        </p:txBody>
      </p:sp>
      <p:sp>
        <p:nvSpPr>
          <p:cNvPr id="9" name="Title 2"/>
          <p:cNvSpPr>
            <a:spLocks noGrp="1"/>
          </p:cNvSpPr>
          <p:nvPr>
            <p:ph type="ctrTitle"/>
          </p:nvPr>
        </p:nvSpPr>
        <p:spPr>
          <a:xfrm>
            <a:off x="495300" y="534171"/>
            <a:ext cx="8915400" cy="728571"/>
          </a:xfrm>
        </p:spPr>
        <p:txBody>
          <a:bodyPr/>
          <a:lstStyle/>
          <a:p>
            <a:r>
              <a:rPr lang="en-GB" b="1" dirty="0" smtClean="0">
                <a:latin typeface="+mj-lt"/>
              </a:rPr>
              <a:t>Ingredients</a:t>
            </a:r>
            <a:endParaRPr lang="en-GB" b="1" dirty="0">
              <a:latin typeface="+mj-lt"/>
            </a:endParaRPr>
          </a:p>
        </p:txBody>
      </p:sp>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10</a:t>
            </a:fld>
            <a:endParaRPr lang="en-GB" sz="1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691" y="3477241"/>
            <a:ext cx="6169971" cy="2765796"/>
          </a:xfrm>
          <a:prstGeom prst="rect">
            <a:avLst/>
          </a:prstGeom>
          <a:solidFill>
            <a:schemeClr val="bg1"/>
          </a:solidFill>
          <a:ln>
            <a:noFill/>
          </a:ln>
          <a:effectLst/>
        </p:spPr>
      </p:pic>
    </p:spTree>
    <p:extLst>
      <p:ext uri="{BB962C8B-B14F-4D97-AF65-F5344CB8AC3E}">
        <p14:creationId xmlns:p14="http://schemas.microsoft.com/office/powerpoint/2010/main" val="369115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endParaRPr lang="en-US" sz="1000" b="1" dirty="0" smtClean="0">
              <a:solidFill>
                <a:srgbClr val="FF0000"/>
              </a:solidFill>
            </a:endParaRPr>
          </a:p>
        </p:txBody>
      </p:sp>
      <p:sp>
        <p:nvSpPr>
          <p:cNvPr id="15363" name="Text Box 8"/>
          <p:cNvSpPr txBox="1">
            <a:spLocks noChangeArrowheads="1"/>
          </p:cNvSpPr>
          <p:nvPr/>
        </p:nvSpPr>
        <p:spPr bwMode="auto">
          <a:xfrm>
            <a:off x="434364" y="200205"/>
            <a:ext cx="87919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defTabSz="914400" eaLnBrk="1" fontAlgn="base" hangingPunct="1">
              <a:spcBef>
                <a:spcPct val="50000"/>
              </a:spcBef>
              <a:spcAft>
                <a:spcPct val="0"/>
              </a:spcAft>
            </a:pPr>
            <a:r>
              <a:rPr lang="en-GB" sz="3600" b="1" dirty="0" smtClean="0">
                <a:latin typeface="Calibri" panose="020F0502020204030204" pitchFamily="34" charset="0"/>
                <a:cs typeface="Calibri" panose="020F0502020204030204" pitchFamily="34" charset="0"/>
              </a:rPr>
              <a:t>Ingredients Sheet</a:t>
            </a:r>
            <a:r>
              <a:rPr lang="en-GB" sz="1200" b="1" dirty="0" smtClean="0">
                <a:latin typeface="Calibri" panose="020F0502020204030204" pitchFamily="34" charset="0"/>
                <a:cs typeface="Calibri" panose="020F0502020204030204" pitchFamily="34" charset="0"/>
              </a:rPr>
              <a:t> </a:t>
            </a:r>
            <a:endParaRPr lang="en-US" sz="1200" b="1" dirty="0" smtClean="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07164424"/>
              </p:ext>
            </p:extLst>
          </p:nvPr>
        </p:nvGraphicFramePr>
        <p:xfrm>
          <a:off x="528869" y="1370726"/>
          <a:ext cx="8736542" cy="4786169"/>
        </p:xfrm>
        <a:graphic>
          <a:graphicData uri="http://schemas.openxmlformats.org/drawingml/2006/table">
            <a:tbl>
              <a:tblPr firstRow="1" bandRow="1">
                <a:tableStyleId>{616DA210-FB5B-4158-B5E0-FEB733F419BA}</a:tableStyleId>
              </a:tblPr>
              <a:tblGrid>
                <a:gridCol w="1542798">
                  <a:extLst>
                    <a:ext uri="{9D8B030D-6E8A-4147-A177-3AD203B41FA5}">
                      <a16:colId xmlns:a16="http://schemas.microsoft.com/office/drawing/2014/main" val="20000"/>
                    </a:ext>
                  </a:extLst>
                </a:gridCol>
                <a:gridCol w="1368936">
                  <a:extLst>
                    <a:ext uri="{9D8B030D-6E8A-4147-A177-3AD203B41FA5}">
                      <a16:colId xmlns:a16="http://schemas.microsoft.com/office/drawing/2014/main" val="20001"/>
                    </a:ext>
                  </a:extLst>
                </a:gridCol>
                <a:gridCol w="1388974">
                  <a:extLst>
                    <a:ext uri="{9D8B030D-6E8A-4147-A177-3AD203B41FA5}">
                      <a16:colId xmlns:a16="http://schemas.microsoft.com/office/drawing/2014/main" val="20002"/>
                    </a:ext>
                  </a:extLst>
                </a:gridCol>
                <a:gridCol w="4435834">
                  <a:extLst>
                    <a:ext uri="{9D8B030D-6E8A-4147-A177-3AD203B41FA5}">
                      <a16:colId xmlns:a16="http://schemas.microsoft.com/office/drawing/2014/main" val="20003"/>
                    </a:ext>
                  </a:extLst>
                </a:gridCol>
              </a:tblGrid>
              <a:tr h="502922">
                <a:tc>
                  <a:txBody>
                    <a:bodyPr/>
                    <a:lstStyle/>
                    <a:p>
                      <a:r>
                        <a:rPr lang="en-GB" sz="1400" dirty="0" smtClean="0">
                          <a:solidFill>
                            <a:schemeClr val="tx1"/>
                          </a:solidFill>
                          <a:latin typeface="Calibri" panose="020F0502020204030204" pitchFamily="34" charset="0"/>
                          <a:cs typeface="Calibri" panose="020F0502020204030204" pitchFamily="34" charset="0"/>
                        </a:rPr>
                        <a:t>Brand Name:</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tc>
                <a:tc gridSpan="3">
                  <a:txBody>
                    <a:bodyPr/>
                    <a:lstStyle/>
                    <a:p>
                      <a:endParaRPr lang="en-GB" sz="900" dirty="0">
                        <a:solidFill>
                          <a:schemeClr val="tx1"/>
                        </a:solidFill>
                        <a:latin typeface="Calibri" panose="020F0502020204030204" pitchFamily="34" charset="0"/>
                        <a:cs typeface="Calibri" panose="020F0502020204030204" pitchFamily="34" charset="0"/>
                      </a:endParaRPr>
                    </a:p>
                  </a:txBody>
                  <a:tcPr marL="132089" marR="132089" marT="34291" marB="34291"/>
                </a:tc>
                <a:tc hMerge="1">
                  <a:txBody>
                    <a:bodyPr/>
                    <a:lstStyle/>
                    <a:p>
                      <a:endParaRPr lang="en-GB" dirty="0"/>
                    </a:p>
                  </a:txBody>
                  <a:tcPr marL="132089" marR="132089" marT="34291" marB="34291"/>
                </a:tc>
                <a:tc hMerge="1">
                  <a:txBody>
                    <a:bodyPr/>
                    <a:lstStyle/>
                    <a:p>
                      <a:endParaRPr lang="en-GB" dirty="0"/>
                    </a:p>
                  </a:txBody>
                  <a:tcPr marL="132089" marR="132089" marT="34291" marB="34291"/>
                </a:tc>
                <a:extLst>
                  <a:ext uri="{0D108BD9-81ED-4DB2-BD59-A6C34878D82A}">
                    <a16:rowId xmlns:a16="http://schemas.microsoft.com/office/drawing/2014/main" val="10000"/>
                  </a:ext>
                </a:extLst>
              </a:tr>
              <a:tr h="864119">
                <a:tc>
                  <a:txBody>
                    <a:bodyPr/>
                    <a:lstStyle/>
                    <a:p>
                      <a:r>
                        <a:rPr lang="en-GB" sz="1400" dirty="0" smtClean="0">
                          <a:solidFill>
                            <a:schemeClr val="tx1"/>
                          </a:solidFill>
                          <a:latin typeface="Calibri" panose="020F0502020204030204" pitchFamily="34" charset="0"/>
                          <a:cs typeface="Calibri" panose="020F0502020204030204" pitchFamily="34" charset="0"/>
                        </a:rPr>
                        <a:t>All Ingredients (list):</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gridSpan="3">
                  <a:txBody>
                    <a:bodyPr/>
                    <a:lstStyle/>
                    <a:p>
                      <a:endParaRPr lang="en-GB" sz="9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hMerge="1">
                  <a:txBody>
                    <a:bodyPr/>
                    <a:lstStyle/>
                    <a:p>
                      <a:endParaRPr lang="en-GB" dirty="0"/>
                    </a:p>
                  </a:txBody>
                  <a:tcPr marL="132089" marR="132089" marT="34291" marB="34291">
                    <a:noFill/>
                  </a:tcPr>
                </a:tc>
                <a:tc hMerge="1">
                  <a:txBody>
                    <a:bodyPr/>
                    <a:lstStyle/>
                    <a:p>
                      <a:endParaRPr lang="en-GB" dirty="0"/>
                    </a:p>
                  </a:txBody>
                  <a:tcPr marL="132089" marR="132089" marT="34291" marB="34291">
                    <a:noFill/>
                  </a:tcPr>
                </a:tc>
                <a:extLst>
                  <a:ext uri="{0D108BD9-81ED-4DB2-BD59-A6C34878D82A}">
                    <a16:rowId xmlns:a16="http://schemas.microsoft.com/office/drawing/2014/main" val="10001"/>
                  </a:ext>
                </a:extLst>
              </a:tr>
              <a:tr h="720092">
                <a:tc>
                  <a:txBody>
                    <a:bodyPr/>
                    <a:lstStyle/>
                    <a:p>
                      <a:pPr algn="ctr"/>
                      <a:r>
                        <a:rPr lang="en-GB" sz="1400" dirty="0" smtClean="0">
                          <a:solidFill>
                            <a:schemeClr val="tx1"/>
                          </a:solidFill>
                          <a:latin typeface="Calibri" panose="020F0502020204030204" pitchFamily="34" charset="0"/>
                          <a:cs typeface="Calibri" panose="020F0502020204030204" pitchFamily="34" charset="0"/>
                        </a:rPr>
                        <a:t>KEY INGREDIENT</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chor="ctr">
                    <a:solidFill>
                      <a:schemeClr val="bg1">
                        <a:lumMod val="85000"/>
                      </a:schemeClr>
                    </a:solidFill>
                  </a:tcPr>
                </a:tc>
                <a:tc>
                  <a:txBody>
                    <a:bodyPr/>
                    <a:lstStyle/>
                    <a:p>
                      <a:pPr algn="ctr"/>
                      <a:r>
                        <a:rPr lang="en-GB" sz="1400" dirty="0" smtClean="0">
                          <a:solidFill>
                            <a:schemeClr val="tx1"/>
                          </a:solidFill>
                          <a:latin typeface="Calibri" panose="020F0502020204030204" pitchFamily="34" charset="0"/>
                          <a:cs typeface="Calibri" panose="020F0502020204030204" pitchFamily="34" charset="0"/>
                        </a:rPr>
                        <a:t>QUANTITY</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chor="ctr">
                    <a:solidFill>
                      <a:schemeClr val="bg1">
                        <a:lumMod val="85000"/>
                      </a:schemeClr>
                    </a:solidFill>
                  </a:tcPr>
                </a:tc>
                <a:tc>
                  <a:txBody>
                    <a:bodyPr/>
                    <a:lstStyle/>
                    <a:p>
                      <a:pPr algn="ctr"/>
                      <a:r>
                        <a:rPr lang="en-GB" sz="1400" dirty="0" smtClean="0">
                          <a:solidFill>
                            <a:schemeClr val="tx1"/>
                          </a:solidFill>
                          <a:latin typeface="Calibri" panose="020F0502020204030204" pitchFamily="34" charset="0"/>
                          <a:cs typeface="Calibri" panose="020F0502020204030204" pitchFamily="34" charset="0"/>
                        </a:rPr>
                        <a:t>SOURCED</a:t>
                      </a:r>
                      <a:r>
                        <a:rPr lang="en-GB" sz="1400" baseline="0" dirty="0" smtClean="0">
                          <a:solidFill>
                            <a:schemeClr val="tx1"/>
                          </a:solidFill>
                          <a:latin typeface="Calibri" panose="020F0502020204030204" pitchFamily="34" charset="0"/>
                          <a:cs typeface="Calibri" panose="020F0502020204030204" pitchFamily="34" charset="0"/>
                        </a:rPr>
                        <a:t> FROM (Country)</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chor="ctr">
                    <a:solidFill>
                      <a:schemeClr val="bg1">
                        <a:lumMod val="85000"/>
                      </a:schemeClr>
                    </a:solidFill>
                  </a:tcPr>
                </a:tc>
                <a:tc>
                  <a:txBody>
                    <a:bodyPr/>
                    <a:lstStyle/>
                    <a:p>
                      <a:pPr algn="ctr"/>
                      <a:r>
                        <a:rPr lang="en-GB" sz="1400" dirty="0" smtClean="0">
                          <a:solidFill>
                            <a:schemeClr val="tx1"/>
                          </a:solidFill>
                          <a:latin typeface="Calibri" panose="020F0502020204030204" pitchFamily="34" charset="0"/>
                          <a:cs typeface="Calibri" panose="020F0502020204030204" pitchFamily="34" charset="0"/>
                        </a:rPr>
                        <a:t>BENEFITS</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chor="ctr">
                    <a:solidFill>
                      <a:schemeClr val="bg1">
                        <a:lumMod val="85000"/>
                      </a:schemeClr>
                    </a:solidFill>
                  </a:tcPr>
                </a:tc>
                <a:extLst>
                  <a:ext uri="{0D108BD9-81ED-4DB2-BD59-A6C34878D82A}">
                    <a16:rowId xmlns:a16="http://schemas.microsoft.com/office/drawing/2014/main" val="10002"/>
                  </a:ext>
                </a:extLst>
              </a:tr>
              <a:tr h="1376204">
                <a:tc>
                  <a:txBody>
                    <a:bodyPr/>
                    <a:lstStyle/>
                    <a:p>
                      <a:r>
                        <a:rPr lang="en-GB" sz="1400" dirty="0" smtClean="0">
                          <a:solidFill>
                            <a:schemeClr val="tx1"/>
                          </a:solidFill>
                          <a:latin typeface="Calibri" panose="020F0502020204030204" pitchFamily="34" charset="0"/>
                          <a:cs typeface="Calibri" panose="020F0502020204030204" pitchFamily="34" charset="0"/>
                        </a:rPr>
                        <a:t>1.</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extLst>
                  <a:ext uri="{0D108BD9-81ED-4DB2-BD59-A6C34878D82A}">
                    <a16:rowId xmlns:a16="http://schemas.microsoft.com/office/drawing/2014/main" val="10003"/>
                  </a:ext>
                </a:extLst>
              </a:tr>
              <a:tr h="1322832">
                <a:tc>
                  <a:txBody>
                    <a:bodyPr/>
                    <a:lstStyle/>
                    <a:p>
                      <a:r>
                        <a:rPr lang="en-GB" sz="1400" dirty="0" smtClean="0">
                          <a:solidFill>
                            <a:schemeClr val="tx1"/>
                          </a:solidFill>
                          <a:latin typeface="Calibri" panose="020F0502020204030204" pitchFamily="34" charset="0"/>
                          <a:cs typeface="Calibri" panose="020F0502020204030204" pitchFamily="34" charset="0"/>
                        </a:rPr>
                        <a:t>2.</a:t>
                      </a:r>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tc>
                  <a:txBody>
                    <a:bodyPr/>
                    <a:lstStyle/>
                    <a:p>
                      <a:endParaRPr lang="en-GB" sz="1400" dirty="0">
                        <a:solidFill>
                          <a:schemeClr val="tx1"/>
                        </a:solidFill>
                        <a:latin typeface="Calibri" panose="020F0502020204030204" pitchFamily="34" charset="0"/>
                        <a:cs typeface="Calibri" panose="020F0502020204030204" pitchFamily="34" charset="0"/>
                      </a:endParaRPr>
                    </a:p>
                  </a:txBody>
                  <a:tcPr marL="132089" marR="132089" marT="34291" marB="34291">
                    <a:noFill/>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0" y="296376"/>
            <a:ext cx="775927" cy="775926"/>
          </a:xfrm>
          <a:prstGeom prst="rect">
            <a:avLst/>
          </a:prstGeom>
        </p:spPr>
      </p:pic>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11</a:t>
            </a:fld>
            <a:endParaRPr lang="en-GB" sz="1400" dirty="0" smtClean="0"/>
          </a:p>
        </p:txBody>
      </p:sp>
      <p:sp>
        <p:nvSpPr>
          <p:cNvPr id="8" name="Oval 7"/>
          <p:cNvSpPr/>
          <p:nvPr/>
        </p:nvSpPr>
        <p:spPr>
          <a:xfrm>
            <a:off x="8049294" y="240409"/>
            <a:ext cx="1339403" cy="887860"/>
          </a:xfrm>
          <a:prstGeom prst="ellipse">
            <a:avLst/>
          </a:prstGeom>
          <a:gradFill rotWithShape="1">
            <a:gsLst>
              <a:gs pos="77000">
                <a:srgbClr val="7030A0"/>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white"/>
                </a:solidFill>
                <a:effectLst/>
                <a:uLnTx/>
                <a:uFillTx/>
                <a:latin typeface="Calibri"/>
                <a:ea typeface="+mn-ea"/>
                <a:cs typeface="+mn-cs"/>
              </a:rPr>
              <a:t>Include in PowerPoint</a:t>
            </a:r>
          </a:p>
        </p:txBody>
      </p:sp>
    </p:spTree>
    <p:extLst>
      <p:ext uri="{BB962C8B-B14F-4D97-AF65-F5344CB8AC3E}">
        <p14:creationId xmlns:p14="http://schemas.microsoft.com/office/powerpoint/2010/main" val="154982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760340" y="1537062"/>
            <a:ext cx="6322822" cy="4602481"/>
          </a:xfrm>
          <a:prstGeom prst="flowChartAlternateProcess">
            <a:avLst/>
          </a:prstGeom>
          <a:solidFill>
            <a:schemeClr val="bg1">
              <a:lumMod val="85000"/>
            </a:schemeClr>
          </a:solidFill>
          <a:ln w="9525">
            <a:solidFill>
              <a:srgbClr val="000000"/>
            </a:solidFill>
            <a:miter lim="800000"/>
            <a:headEnd/>
            <a:tailEnd/>
          </a:ln>
        </p:spPr>
        <p:txBody>
          <a:bodyPr/>
          <a:lstStyle/>
          <a:p>
            <a:endParaRPr lang="en-US" dirty="0">
              <a:solidFill>
                <a:prstClr val="black"/>
              </a:solidFill>
            </a:endParaRPr>
          </a:p>
        </p:txBody>
      </p:sp>
      <p:sp>
        <p:nvSpPr>
          <p:cNvPr id="14339"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00" b="1" dirty="0">
              <a:solidFill>
                <a:srgbClr val="FF0000"/>
              </a:solidFill>
            </a:endParaRPr>
          </a:p>
        </p:txBody>
      </p:sp>
      <p:sp>
        <p:nvSpPr>
          <p:cNvPr id="14341" name="Text Box 10"/>
          <p:cNvSpPr txBox="1">
            <a:spLocks noChangeArrowheads="1"/>
          </p:cNvSpPr>
          <p:nvPr/>
        </p:nvSpPr>
        <p:spPr bwMode="auto">
          <a:xfrm>
            <a:off x="1101364" y="1780903"/>
            <a:ext cx="558321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r>
              <a:rPr lang="en-GB" sz="1800" dirty="0" smtClean="0">
                <a:solidFill>
                  <a:prstClr val="black"/>
                </a:solidFill>
                <a:latin typeface="+mn-lt"/>
              </a:rPr>
              <a:t>Food and drink products use Guideline Daily Amount </a:t>
            </a:r>
            <a:r>
              <a:rPr lang="en-GB" sz="1800" dirty="0">
                <a:solidFill>
                  <a:prstClr val="black"/>
                </a:solidFill>
                <a:latin typeface="+mn-lt"/>
              </a:rPr>
              <a:t>(</a:t>
            </a:r>
            <a:r>
              <a:rPr lang="en-GB" sz="1800" dirty="0" smtClean="0">
                <a:latin typeface="+mn-lt"/>
              </a:rPr>
              <a:t>GDA) figures to help </a:t>
            </a:r>
            <a:r>
              <a:rPr lang="en-GB" sz="1800" dirty="0">
                <a:latin typeface="+mn-lt"/>
              </a:rPr>
              <a:t>put nutrition information into the context of an overall diet. </a:t>
            </a:r>
          </a:p>
          <a:p>
            <a:r>
              <a:rPr lang="en-GB" sz="1800" dirty="0">
                <a:latin typeface="+mn-lt"/>
              </a:rPr>
              <a:t>They are called </a:t>
            </a:r>
            <a:r>
              <a:rPr lang="en-GB" sz="1800" i="1" dirty="0">
                <a:latin typeface="+mn-lt"/>
              </a:rPr>
              <a:t>guidelines</a:t>
            </a:r>
            <a:r>
              <a:rPr lang="en-GB" sz="1800" dirty="0">
                <a:latin typeface="+mn-lt"/>
              </a:rPr>
              <a:t> because that's exactly what they </a:t>
            </a:r>
            <a:r>
              <a:rPr lang="en-GB" sz="1800" dirty="0" smtClean="0">
                <a:latin typeface="+mn-lt"/>
              </a:rPr>
              <a:t>are: </a:t>
            </a:r>
            <a:r>
              <a:rPr lang="en-GB" sz="1800" dirty="0">
                <a:latin typeface="+mn-lt"/>
              </a:rPr>
              <a:t>a </a:t>
            </a:r>
            <a:r>
              <a:rPr lang="en-GB" sz="1800" dirty="0" smtClean="0">
                <a:latin typeface="+mn-lt"/>
              </a:rPr>
              <a:t>guide, not a target, as to how much of each nutrient it is healthy to consume each day. </a:t>
            </a:r>
          </a:p>
          <a:p>
            <a:endParaRPr lang="en-GB" sz="1800" dirty="0">
              <a:latin typeface="+mn-lt"/>
            </a:endParaRPr>
          </a:p>
          <a:p>
            <a:r>
              <a:rPr lang="en-GB" sz="1800" dirty="0" smtClean="0">
                <a:latin typeface="+mn-lt"/>
              </a:rPr>
              <a:t>The figure can be an approximation but should be the figure per 100ml (remember your drink is 500ml). We suggest you use the internet to get an approximate figure for the amount of nutrients in your ingredients.</a:t>
            </a:r>
          </a:p>
          <a:p>
            <a:endParaRPr lang="en-GB" sz="1800" dirty="0">
              <a:solidFill>
                <a:prstClr val="black"/>
              </a:solidFill>
              <a:latin typeface="+mn-lt"/>
            </a:endParaRPr>
          </a:p>
          <a:p>
            <a:r>
              <a:rPr lang="en-GB" sz="1800" b="1" u="sng" dirty="0" smtClean="0">
                <a:solidFill>
                  <a:prstClr val="black"/>
                </a:solidFill>
                <a:latin typeface="+mn-lt"/>
              </a:rPr>
              <a:t>Example</a:t>
            </a:r>
            <a:r>
              <a:rPr lang="en-GB" sz="1800" dirty="0" smtClean="0">
                <a:solidFill>
                  <a:prstClr val="black"/>
                </a:solidFill>
                <a:latin typeface="+mn-lt"/>
              </a:rPr>
              <a:t>: Drink contains 1 apple. 1 apple contains approx. 23g sugars. GDA = 23/90 x 100 = 25.5%. </a:t>
            </a:r>
            <a:r>
              <a:rPr lang="en-GB" sz="1800" u="sng" dirty="0" smtClean="0">
                <a:solidFill>
                  <a:prstClr val="black"/>
                </a:solidFill>
                <a:latin typeface="+mn-lt"/>
              </a:rPr>
              <a:t>Divide both figures by 5 </a:t>
            </a:r>
            <a:r>
              <a:rPr lang="en-GB" sz="1800" dirty="0" smtClean="0">
                <a:solidFill>
                  <a:prstClr val="black"/>
                </a:solidFill>
                <a:latin typeface="+mn-lt"/>
              </a:rPr>
              <a:t>to give figure for 100ml serving = 4.6g/5.1%</a:t>
            </a:r>
          </a:p>
        </p:txBody>
      </p:sp>
      <p:sp>
        <p:nvSpPr>
          <p:cNvPr id="9" name="Title 2"/>
          <p:cNvSpPr>
            <a:spLocks noGrp="1"/>
          </p:cNvSpPr>
          <p:nvPr>
            <p:ph type="ctrTitle"/>
          </p:nvPr>
        </p:nvSpPr>
        <p:spPr>
          <a:xfrm>
            <a:off x="495300" y="534171"/>
            <a:ext cx="8915400" cy="728571"/>
          </a:xfrm>
        </p:spPr>
        <p:txBody>
          <a:bodyPr/>
          <a:lstStyle/>
          <a:p>
            <a:r>
              <a:rPr lang="en-GB" b="1" dirty="0" smtClean="0">
                <a:solidFill>
                  <a:schemeClr val="tx1"/>
                </a:solidFill>
                <a:latin typeface="+mj-lt"/>
              </a:rPr>
              <a:t>Nutrients and GDAs</a:t>
            </a:r>
            <a:r>
              <a:rPr lang="en-GB" sz="1400" b="1" dirty="0" smtClean="0">
                <a:solidFill>
                  <a:schemeClr val="tx1"/>
                </a:solidFill>
                <a:latin typeface="+mj-lt"/>
              </a:rPr>
              <a:t>*</a:t>
            </a:r>
            <a:endParaRPr lang="en-GB" b="1" dirty="0">
              <a:solidFill>
                <a:schemeClr val="tx1"/>
              </a:solidFill>
              <a:latin typeface="+mj-lt"/>
            </a:endParaRPr>
          </a:p>
        </p:txBody>
      </p:sp>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solidFill>
                  <a:prstClr val="black"/>
                </a:solidFill>
              </a:rPr>
              <a:pPr eaLnBrk="1" hangingPunct="1"/>
              <a:t>12</a:t>
            </a:fld>
            <a:endParaRPr lang="en-GB" sz="1400" dirty="0" smtClean="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73949480"/>
              </p:ext>
            </p:extLst>
          </p:nvPr>
        </p:nvGraphicFramePr>
        <p:xfrm>
          <a:off x="7373620" y="1971948"/>
          <a:ext cx="2037080" cy="2852298"/>
        </p:xfrm>
        <a:graphic>
          <a:graphicData uri="http://schemas.openxmlformats.org/drawingml/2006/table">
            <a:tbl>
              <a:tblPr firstRow="1" bandRow="1">
                <a:tableStyleId>{5C22544A-7EE6-4342-B048-85BDC9FD1C3A}</a:tableStyleId>
              </a:tblPr>
              <a:tblGrid>
                <a:gridCol w="1099820">
                  <a:extLst>
                    <a:ext uri="{9D8B030D-6E8A-4147-A177-3AD203B41FA5}">
                      <a16:colId xmlns:a16="http://schemas.microsoft.com/office/drawing/2014/main" val="20000"/>
                    </a:ext>
                  </a:extLst>
                </a:gridCol>
                <a:gridCol w="937260">
                  <a:extLst>
                    <a:ext uri="{9D8B030D-6E8A-4147-A177-3AD203B41FA5}">
                      <a16:colId xmlns:a16="http://schemas.microsoft.com/office/drawing/2014/main" val="20001"/>
                    </a:ext>
                  </a:extLst>
                </a:gridCol>
              </a:tblGrid>
              <a:tr h="475383">
                <a:tc gridSpan="2">
                  <a:txBody>
                    <a:bodyPr/>
                    <a:lstStyle/>
                    <a:p>
                      <a:pPr algn="ctr"/>
                      <a:r>
                        <a:rPr lang="en-GB" sz="1400" dirty="0" smtClean="0">
                          <a:latin typeface="+mn-lt"/>
                        </a:rPr>
                        <a:t>GDA</a:t>
                      </a:r>
                      <a:r>
                        <a:rPr lang="en-GB" sz="1400" baseline="0" dirty="0" smtClean="0">
                          <a:latin typeface="+mn-lt"/>
                        </a:rPr>
                        <a:t> Values</a:t>
                      </a:r>
                      <a:endParaRPr lang="en-GB" sz="1400" dirty="0">
                        <a:latin typeface="+mn-lt"/>
                      </a:endParaRPr>
                    </a:p>
                  </a:txBody>
                  <a:tcPr/>
                </a:tc>
                <a:tc hMerge="1">
                  <a:txBody>
                    <a:bodyPr/>
                    <a:lstStyle/>
                    <a:p>
                      <a:endParaRPr lang="en-GB" sz="1400" dirty="0"/>
                    </a:p>
                  </a:txBody>
                  <a:tcPr/>
                </a:tc>
                <a:extLst>
                  <a:ext uri="{0D108BD9-81ED-4DB2-BD59-A6C34878D82A}">
                    <a16:rowId xmlns:a16="http://schemas.microsoft.com/office/drawing/2014/main" val="10000"/>
                  </a:ext>
                </a:extLst>
              </a:tr>
              <a:tr h="475383">
                <a:tc>
                  <a:txBody>
                    <a:bodyPr/>
                    <a:lstStyle/>
                    <a:p>
                      <a:r>
                        <a:rPr lang="en-GB" sz="1400" dirty="0" smtClean="0">
                          <a:latin typeface="+mn-lt"/>
                        </a:rPr>
                        <a:t>Calories</a:t>
                      </a:r>
                      <a:endParaRPr lang="en-GB" sz="1400" dirty="0">
                        <a:latin typeface="+mn-lt"/>
                      </a:endParaRPr>
                    </a:p>
                  </a:txBody>
                  <a:tcPr/>
                </a:tc>
                <a:tc>
                  <a:txBody>
                    <a:bodyPr/>
                    <a:lstStyle/>
                    <a:p>
                      <a:r>
                        <a:rPr lang="en-GB" sz="1400" dirty="0" smtClean="0">
                          <a:latin typeface="+mn-lt"/>
                        </a:rPr>
                        <a:t>2,000 kcal</a:t>
                      </a:r>
                      <a:endParaRPr lang="en-GB" sz="1400" dirty="0">
                        <a:latin typeface="+mn-lt"/>
                      </a:endParaRPr>
                    </a:p>
                  </a:txBody>
                  <a:tcPr/>
                </a:tc>
                <a:extLst>
                  <a:ext uri="{0D108BD9-81ED-4DB2-BD59-A6C34878D82A}">
                    <a16:rowId xmlns:a16="http://schemas.microsoft.com/office/drawing/2014/main" val="10001"/>
                  </a:ext>
                </a:extLst>
              </a:tr>
              <a:tr h="475383">
                <a:tc>
                  <a:txBody>
                    <a:bodyPr/>
                    <a:lstStyle/>
                    <a:p>
                      <a:r>
                        <a:rPr lang="en-GB" sz="1400" dirty="0" smtClean="0">
                          <a:latin typeface="+mn-lt"/>
                        </a:rPr>
                        <a:t>Fat</a:t>
                      </a:r>
                      <a:endParaRPr lang="en-GB" sz="1400" dirty="0">
                        <a:latin typeface="+mn-lt"/>
                      </a:endParaRPr>
                    </a:p>
                  </a:txBody>
                  <a:tcPr/>
                </a:tc>
                <a:tc>
                  <a:txBody>
                    <a:bodyPr/>
                    <a:lstStyle/>
                    <a:p>
                      <a:r>
                        <a:rPr lang="en-GB" sz="1400" dirty="0" smtClean="0">
                          <a:latin typeface="+mn-lt"/>
                        </a:rPr>
                        <a:t>70g</a:t>
                      </a:r>
                      <a:endParaRPr lang="en-GB" sz="1400" dirty="0">
                        <a:latin typeface="+mn-lt"/>
                      </a:endParaRPr>
                    </a:p>
                  </a:txBody>
                  <a:tcPr/>
                </a:tc>
                <a:extLst>
                  <a:ext uri="{0D108BD9-81ED-4DB2-BD59-A6C34878D82A}">
                    <a16:rowId xmlns:a16="http://schemas.microsoft.com/office/drawing/2014/main" val="10002"/>
                  </a:ext>
                </a:extLst>
              </a:tr>
              <a:tr h="475383">
                <a:tc>
                  <a:txBody>
                    <a:bodyPr/>
                    <a:lstStyle/>
                    <a:p>
                      <a:r>
                        <a:rPr lang="en-GB" sz="1400" dirty="0" smtClean="0">
                          <a:latin typeface="+mn-lt"/>
                        </a:rPr>
                        <a:t>Sugars</a:t>
                      </a:r>
                      <a:endParaRPr lang="en-GB" sz="1400" dirty="0">
                        <a:latin typeface="+mn-lt"/>
                      </a:endParaRPr>
                    </a:p>
                  </a:txBody>
                  <a:tcPr/>
                </a:tc>
                <a:tc>
                  <a:txBody>
                    <a:bodyPr/>
                    <a:lstStyle/>
                    <a:p>
                      <a:r>
                        <a:rPr lang="en-GB" sz="1400" dirty="0" smtClean="0">
                          <a:latin typeface="+mn-lt"/>
                        </a:rPr>
                        <a:t>90g</a:t>
                      </a:r>
                      <a:endParaRPr lang="en-GB" sz="1400" dirty="0">
                        <a:latin typeface="+mn-lt"/>
                      </a:endParaRPr>
                    </a:p>
                  </a:txBody>
                  <a:tcPr/>
                </a:tc>
                <a:extLst>
                  <a:ext uri="{0D108BD9-81ED-4DB2-BD59-A6C34878D82A}">
                    <a16:rowId xmlns:a16="http://schemas.microsoft.com/office/drawing/2014/main" val="10003"/>
                  </a:ext>
                </a:extLst>
              </a:tr>
              <a:tr h="475383">
                <a:tc>
                  <a:txBody>
                    <a:bodyPr/>
                    <a:lstStyle/>
                    <a:p>
                      <a:r>
                        <a:rPr lang="en-GB" sz="1400" dirty="0" smtClean="0">
                          <a:latin typeface="+mn-lt"/>
                        </a:rPr>
                        <a:t>Saturates</a:t>
                      </a:r>
                      <a:endParaRPr lang="en-GB" sz="1400" dirty="0">
                        <a:latin typeface="+mn-lt"/>
                      </a:endParaRPr>
                    </a:p>
                  </a:txBody>
                  <a:tcPr/>
                </a:tc>
                <a:tc>
                  <a:txBody>
                    <a:bodyPr/>
                    <a:lstStyle/>
                    <a:p>
                      <a:r>
                        <a:rPr lang="en-GB" sz="1400" dirty="0" smtClean="0">
                          <a:latin typeface="+mn-lt"/>
                        </a:rPr>
                        <a:t>20g</a:t>
                      </a:r>
                      <a:endParaRPr lang="en-GB" sz="1400" dirty="0">
                        <a:latin typeface="+mn-lt"/>
                      </a:endParaRPr>
                    </a:p>
                  </a:txBody>
                  <a:tcPr/>
                </a:tc>
                <a:extLst>
                  <a:ext uri="{0D108BD9-81ED-4DB2-BD59-A6C34878D82A}">
                    <a16:rowId xmlns:a16="http://schemas.microsoft.com/office/drawing/2014/main" val="10004"/>
                  </a:ext>
                </a:extLst>
              </a:tr>
              <a:tr h="475383">
                <a:tc>
                  <a:txBody>
                    <a:bodyPr/>
                    <a:lstStyle/>
                    <a:p>
                      <a:r>
                        <a:rPr lang="en-GB" sz="1400" dirty="0" smtClean="0">
                          <a:latin typeface="+mn-lt"/>
                        </a:rPr>
                        <a:t>Salt</a:t>
                      </a:r>
                      <a:endParaRPr lang="en-GB" sz="1400" dirty="0">
                        <a:latin typeface="+mn-lt"/>
                      </a:endParaRPr>
                    </a:p>
                  </a:txBody>
                  <a:tcPr/>
                </a:tc>
                <a:tc>
                  <a:txBody>
                    <a:bodyPr/>
                    <a:lstStyle/>
                    <a:p>
                      <a:r>
                        <a:rPr lang="en-GB" sz="1400" dirty="0" smtClean="0">
                          <a:latin typeface="+mn-lt"/>
                        </a:rPr>
                        <a:t>6g</a:t>
                      </a:r>
                      <a:endParaRPr lang="en-GB" sz="1400" dirty="0">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711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endParaRPr lang="en-US" sz="1000" b="1" dirty="0" smtClean="0">
              <a:solidFill>
                <a:srgbClr val="FF0000"/>
              </a:solidFill>
            </a:endParaRPr>
          </a:p>
        </p:txBody>
      </p:sp>
      <p:sp>
        <p:nvSpPr>
          <p:cNvPr id="15363" name="Text Box 8"/>
          <p:cNvSpPr txBox="1">
            <a:spLocks noChangeArrowheads="1"/>
          </p:cNvSpPr>
          <p:nvPr/>
        </p:nvSpPr>
        <p:spPr bwMode="auto">
          <a:xfrm>
            <a:off x="434364" y="519900"/>
            <a:ext cx="87919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defTabSz="914400" eaLnBrk="1" fontAlgn="base" hangingPunct="1">
              <a:spcBef>
                <a:spcPct val="50000"/>
              </a:spcBef>
              <a:spcAft>
                <a:spcPct val="0"/>
              </a:spcAft>
            </a:pPr>
            <a:r>
              <a:rPr lang="en-GB" sz="3600" b="1" dirty="0" smtClean="0">
                <a:latin typeface="Calibri" panose="020F0502020204030204" pitchFamily="34" charset="0"/>
                <a:cs typeface="Calibri" panose="020F0502020204030204" pitchFamily="34" charset="0"/>
              </a:rPr>
              <a:t>GDAs Sheet</a:t>
            </a:r>
            <a:r>
              <a:rPr lang="en-GB" sz="1200" b="1" dirty="0" smtClean="0">
                <a:latin typeface="Calibri" panose="020F0502020204030204" pitchFamily="34" charset="0"/>
                <a:cs typeface="Calibri" panose="020F0502020204030204" pitchFamily="34" charset="0"/>
              </a:rPr>
              <a:t> </a:t>
            </a:r>
            <a:endParaRPr lang="en-US" sz="1200" b="1" dirty="0" smtClean="0">
              <a:latin typeface="Calibri" panose="020F0502020204030204" pitchFamily="34" charset="0"/>
              <a:cs typeface="Calibri" panose="020F0502020204030204" pitchFamily="34" charset="0"/>
            </a:endParaRPr>
          </a:p>
        </p:txBody>
      </p:sp>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13</a:t>
            </a:fld>
            <a:endParaRPr lang="en-GB" sz="1400" dirty="0" smtClean="0"/>
          </a:p>
        </p:txBody>
      </p:sp>
      <p:sp>
        <p:nvSpPr>
          <p:cNvPr id="8" name="Oval 7"/>
          <p:cNvSpPr/>
          <p:nvPr/>
        </p:nvSpPr>
        <p:spPr>
          <a:xfrm>
            <a:off x="8049294" y="399135"/>
            <a:ext cx="1339403" cy="887860"/>
          </a:xfrm>
          <a:prstGeom prst="ellipse">
            <a:avLst/>
          </a:prstGeom>
          <a:gradFill rotWithShape="1">
            <a:gsLst>
              <a:gs pos="77000">
                <a:srgbClr val="7030A0"/>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white"/>
                </a:solidFill>
                <a:effectLst/>
                <a:uLnTx/>
                <a:uFillTx/>
                <a:latin typeface="Calibri"/>
                <a:ea typeface="+mn-ea"/>
                <a:cs typeface="+mn-cs"/>
              </a:rPr>
              <a:t>Include in PowerPoint</a:t>
            </a:r>
          </a:p>
        </p:txBody>
      </p:sp>
      <p:sp>
        <p:nvSpPr>
          <p:cNvPr id="9" name="Rectangle 8"/>
          <p:cNvSpPr/>
          <p:nvPr/>
        </p:nvSpPr>
        <p:spPr bwMode="auto">
          <a:xfrm>
            <a:off x="851338" y="1608083"/>
            <a:ext cx="8537359" cy="3704896"/>
          </a:xfrm>
          <a:prstGeom prst="rect">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00"/>
                </a:solidFill>
                <a:effectLst/>
                <a:uLnTx/>
                <a:uFillTx/>
                <a:latin typeface="Arial" charset="0"/>
              </a:rPr>
              <a:t>Nutritional Information per100ml (GDA based on 2000 kcal diet)</a:t>
            </a:r>
          </a:p>
        </p:txBody>
      </p:sp>
      <p:sp>
        <p:nvSpPr>
          <p:cNvPr id="10" name="Rounded Rectangle 9"/>
          <p:cNvSpPr/>
          <p:nvPr/>
        </p:nvSpPr>
        <p:spPr bwMode="auto">
          <a:xfrm>
            <a:off x="1713802" y="2355142"/>
            <a:ext cx="1262601" cy="2147956"/>
          </a:xfrm>
          <a:prstGeom prst="round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charset="0"/>
              </a:rPr>
              <a:t>Calories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rPr>
              <a:t>0.0kcal</a:t>
            </a:r>
          </a:p>
        </p:txBody>
      </p:sp>
      <p:sp>
        <p:nvSpPr>
          <p:cNvPr id="11" name="Oval 10"/>
          <p:cNvSpPr/>
          <p:nvPr/>
        </p:nvSpPr>
        <p:spPr bwMode="auto">
          <a:xfrm>
            <a:off x="1861142" y="3672450"/>
            <a:ext cx="1061733" cy="775403"/>
          </a:xfrm>
          <a:prstGeom prst="ellipse">
            <a:avLst/>
          </a:prstGeom>
          <a:solidFill>
            <a:srgbClr val="FFFFFF">
              <a:lumMod val="85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Arial" charset="0"/>
              </a:rPr>
              <a:t>0%</a:t>
            </a:r>
          </a:p>
        </p:txBody>
      </p:sp>
      <p:sp>
        <p:nvSpPr>
          <p:cNvPr id="12" name="Rounded Rectangle 11"/>
          <p:cNvSpPr/>
          <p:nvPr/>
        </p:nvSpPr>
        <p:spPr bwMode="auto">
          <a:xfrm>
            <a:off x="3167424" y="2355142"/>
            <a:ext cx="1262601" cy="2147956"/>
          </a:xfrm>
          <a:prstGeom prst="round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charset="0"/>
              </a:rPr>
              <a:t>Sugars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rPr>
              <a:t>0.0g</a:t>
            </a:r>
          </a:p>
        </p:txBody>
      </p:sp>
      <p:sp>
        <p:nvSpPr>
          <p:cNvPr id="13" name="Oval 12"/>
          <p:cNvSpPr/>
          <p:nvPr/>
        </p:nvSpPr>
        <p:spPr bwMode="auto">
          <a:xfrm>
            <a:off x="3330192" y="3670545"/>
            <a:ext cx="1061733" cy="775403"/>
          </a:xfrm>
          <a:prstGeom prst="ellipse">
            <a:avLst/>
          </a:prstGeom>
          <a:solidFill>
            <a:srgbClr val="FFFFFF">
              <a:lumMod val="85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Arial" charset="0"/>
              </a:rPr>
              <a:t>0%</a:t>
            </a:r>
          </a:p>
        </p:txBody>
      </p:sp>
      <p:sp>
        <p:nvSpPr>
          <p:cNvPr id="14" name="Rounded Rectangle 13"/>
          <p:cNvSpPr/>
          <p:nvPr/>
        </p:nvSpPr>
        <p:spPr bwMode="auto">
          <a:xfrm>
            <a:off x="4525906" y="2355142"/>
            <a:ext cx="1262601" cy="2147956"/>
          </a:xfrm>
          <a:prstGeom prst="round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charset="0"/>
              </a:rPr>
              <a:t>Fat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rPr>
              <a:t>0.0g</a:t>
            </a:r>
          </a:p>
        </p:txBody>
      </p:sp>
      <p:sp>
        <p:nvSpPr>
          <p:cNvPr id="15" name="Oval 14"/>
          <p:cNvSpPr/>
          <p:nvPr/>
        </p:nvSpPr>
        <p:spPr bwMode="auto">
          <a:xfrm>
            <a:off x="4688674" y="3670545"/>
            <a:ext cx="1061733" cy="775403"/>
          </a:xfrm>
          <a:prstGeom prst="ellipse">
            <a:avLst/>
          </a:prstGeom>
          <a:solidFill>
            <a:srgbClr val="FFFFFF">
              <a:lumMod val="85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Arial" charset="0"/>
              </a:rPr>
              <a:t>0%</a:t>
            </a:r>
          </a:p>
        </p:txBody>
      </p:sp>
      <p:sp>
        <p:nvSpPr>
          <p:cNvPr id="16" name="Rounded Rectangle 15"/>
          <p:cNvSpPr/>
          <p:nvPr/>
        </p:nvSpPr>
        <p:spPr bwMode="auto">
          <a:xfrm>
            <a:off x="5901457" y="2355142"/>
            <a:ext cx="1262601" cy="2147956"/>
          </a:xfrm>
          <a:prstGeom prst="round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dirty="0" smtClean="0">
                <a:ln>
                  <a:noFill/>
                </a:ln>
                <a:solidFill>
                  <a:srgbClr val="000000"/>
                </a:solidFill>
                <a:effectLst/>
                <a:uLnTx/>
                <a:uFillTx/>
                <a:latin typeface="Arial" charset="0"/>
              </a:rPr>
              <a:t>Saturates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rPr>
              <a:t>0.0g</a:t>
            </a:r>
          </a:p>
        </p:txBody>
      </p:sp>
      <p:sp>
        <p:nvSpPr>
          <p:cNvPr id="17" name="Oval 16"/>
          <p:cNvSpPr/>
          <p:nvPr/>
        </p:nvSpPr>
        <p:spPr bwMode="auto">
          <a:xfrm>
            <a:off x="6064225" y="3670545"/>
            <a:ext cx="1061733" cy="775403"/>
          </a:xfrm>
          <a:prstGeom prst="ellipse">
            <a:avLst/>
          </a:prstGeom>
          <a:solidFill>
            <a:srgbClr val="FFFFFF">
              <a:lumMod val="85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Arial" charset="0"/>
              </a:rPr>
              <a:t>0%</a:t>
            </a:r>
          </a:p>
        </p:txBody>
      </p:sp>
      <p:sp>
        <p:nvSpPr>
          <p:cNvPr id="19" name="Rounded Rectangle 18"/>
          <p:cNvSpPr/>
          <p:nvPr/>
        </p:nvSpPr>
        <p:spPr bwMode="auto">
          <a:xfrm>
            <a:off x="7209095" y="2355142"/>
            <a:ext cx="1158433" cy="2147956"/>
          </a:xfrm>
          <a:prstGeom prst="round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latin typeface="Arial" charset="0"/>
              </a:rPr>
              <a:t>Salt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rPr>
              <a:t>0.0g</a:t>
            </a:r>
          </a:p>
        </p:txBody>
      </p:sp>
      <p:sp>
        <p:nvSpPr>
          <p:cNvPr id="18" name="Oval 17"/>
          <p:cNvSpPr/>
          <p:nvPr/>
        </p:nvSpPr>
        <p:spPr bwMode="auto">
          <a:xfrm>
            <a:off x="7257444" y="3670544"/>
            <a:ext cx="1061733" cy="775403"/>
          </a:xfrm>
          <a:prstGeom prst="ellipse">
            <a:avLst/>
          </a:prstGeom>
          <a:solidFill>
            <a:srgbClr val="FFFFFF">
              <a:lumMod val="85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Arial" charset="0"/>
              </a:rPr>
              <a:t>0%</a:t>
            </a:r>
          </a:p>
        </p:txBody>
      </p:sp>
    </p:spTree>
    <p:extLst>
      <p:ext uri="{BB962C8B-B14F-4D97-AF65-F5344CB8AC3E}">
        <p14:creationId xmlns:p14="http://schemas.microsoft.com/office/powerpoint/2010/main" val="47786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762000" y="1638550"/>
            <a:ext cx="8321040" cy="4114549"/>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6387"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6389" name="Text Box 9"/>
          <p:cNvSpPr txBox="1">
            <a:spLocks noChangeArrowheads="1"/>
          </p:cNvSpPr>
          <p:nvPr/>
        </p:nvSpPr>
        <p:spPr bwMode="auto">
          <a:xfrm>
            <a:off x="1625777" y="1376363"/>
            <a:ext cx="6656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GB" dirty="0"/>
          </a:p>
          <a:p>
            <a:pPr eaLnBrk="1" hangingPunct="1">
              <a:spcBef>
                <a:spcPct val="50000"/>
              </a:spcBef>
              <a:buFontTx/>
              <a:buChar char="-"/>
            </a:pPr>
            <a:endParaRPr lang="en-GB" dirty="0"/>
          </a:p>
        </p:txBody>
      </p:sp>
      <p:sp>
        <p:nvSpPr>
          <p:cNvPr id="16390" name="Text Box 16"/>
          <p:cNvSpPr txBox="1">
            <a:spLocks noChangeArrowheads="1"/>
          </p:cNvSpPr>
          <p:nvPr/>
        </p:nvSpPr>
        <p:spPr bwMode="auto">
          <a:xfrm>
            <a:off x="943371" y="1865398"/>
            <a:ext cx="80068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sz="1400" dirty="0" smtClean="0">
                <a:latin typeface="+mn-lt"/>
              </a:rPr>
              <a:t>By </a:t>
            </a:r>
            <a:r>
              <a:rPr lang="en-GB" sz="1400" dirty="0">
                <a:latin typeface="+mn-lt"/>
              </a:rPr>
              <a:t>now you should be clear about what your juice tastes like </a:t>
            </a:r>
            <a:r>
              <a:rPr lang="en-GB" sz="1400" dirty="0" smtClean="0">
                <a:latin typeface="+mn-lt"/>
              </a:rPr>
              <a:t>,so now you </a:t>
            </a:r>
            <a:r>
              <a:rPr lang="en-GB" sz="1400" dirty="0">
                <a:latin typeface="+mn-lt"/>
              </a:rPr>
              <a:t>need to develop a brand with a unique identity and think of ways of marketing it.</a:t>
            </a:r>
          </a:p>
          <a:p>
            <a:pPr eaLnBrk="1" hangingPunct="1"/>
            <a:r>
              <a:rPr lang="en-GB" sz="1400" dirty="0">
                <a:latin typeface="+mn-lt"/>
              </a:rPr>
              <a:t>Think about the areas below and build your ideas into an illustration of your product for your PowerPoint presentation. </a:t>
            </a:r>
            <a:endParaRPr lang="en-GB" sz="1400" dirty="0" smtClean="0">
              <a:latin typeface="+mn-lt"/>
            </a:endParaRPr>
          </a:p>
          <a:p>
            <a:pPr eaLnBrk="1" hangingPunct="1"/>
            <a:r>
              <a:rPr lang="en-GB" sz="1400" dirty="0" smtClean="0">
                <a:latin typeface="+mn-lt"/>
              </a:rPr>
              <a:t>Refer </a:t>
            </a:r>
            <a:r>
              <a:rPr lang="en-GB" sz="1400" dirty="0">
                <a:latin typeface="+mn-lt"/>
              </a:rPr>
              <a:t>to page </a:t>
            </a:r>
            <a:r>
              <a:rPr lang="en-GB" sz="1400" dirty="0" smtClean="0">
                <a:latin typeface="+mn-lt"/>
              </a:rPr>
              <a:t>12 when </a:t>
            </a:r>
            <a:r>
              <a:rPr lang="en-GB" sz="1400" dirty="0">
                <a:latin typeface="+mn-lt"/>
              </a:rPr>
              <a:t>considering how to package your </a:t>
            </a:r>
            <a:r>
              <a:rPr lang="en-GB" sz="1400" dirty="0" smtClean="0">
                <a:latin typeface="+mn-lt"/>
              </a:rPr>
              <a:t>drink, </a:t>
            </a:r>
            <a:r>
              <a:rPr lang="en-GB" sz="1400" dirty="0">
                <a:latin typeface="+mn-lt"/>
              </a:rPr>
              <a:t>and </a:t>
            </a:r>
            <a:r>
              <a:rPr lang="en-GB" sz="1400" dirty="0" smtClean="0">
                <a:latin typeface="+mn-lt"/>
              </a:rPr>
              <a:t>feel free to propose any marketing ideas in your PowerPoint presentation.</a:t>
            </a:r>
            <a:endParaRPr lang="en-GB" sz="1400" dirty="0">
              <a:latin typeface="+mn-lt"/>
            </a:endParaRPr>
          </a:p>
          <a:p>
            <a:pPr eaLnBrk="1" hangingPunct="1"/>
            <a:endParaRPr lang="en-GB" dirty="0"/>
          </a:p>
        </p:txBody>
      </p:sp>
      <p:sp>
        <p:nvSpPr>
          <p:cNvPr id="16391" name="Oval 24"/>
          <p:cNvSpPr>
            <a:spLocks noChangeArrowheads="1"/>
          </p:cNvSpPr>
          <p:nvPr/>
        </p:nvSpPr>
        <p:spPr bwMode="auto">
          <a:xfrm>
            <a:off x="943371" y="3892913"/>
            <a:ext cx="2596662" cy="77676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1" dirty="0">
                <a:solidFill>
                  <a:srgbClr val="FF0000"/>
                </a:solidFill>
              </a:rPr>
              <a:t>Brand</a:t>
            </a:r>
          </a:p>
          <a:p>
            <a:pPr algn="ctr"/>
            <a:r>
              <a:rPr lang="en-GB" sz="1800" b="1" dirty="0">
                <a:solidFill>
                  <a:srgbClr val="FF0000"/>
                </a:solidFill>
              </a:rPr>
              <a:t>Name</a:t>
            </a:r>
          </a:p>
        </p:txBody>
      </p:sp>
      <p:sp>
        <p:nvSpPr>
          <p:cNvPr id="16392" name="Oval 32"/>
          <p:cNvSpPr>
            <a:spLocks noChangeArrowheads="1"/>
          </p:cNvSpPr>
          <p:nvPr/>
        </p:nvSpPr>
        <p:spPr bwMode="auto">
          <a:xfrm>
            <a:off x="3655817" y="3891165"/>
            <a:ext cx="2596660" cy="77581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1" dirty="0">
                <a:solidFill>
                  <a:srgbClr val="FF0000"/>
                </a:solidFill>
              </a:rPr>
              <a:t>Logo</a:t>
            </a:r>
          </a:p>
        </p:txBody>
      </p:sp>
      <p:sp>
        <p:nvSpPr>
          <p:cNvPr id="16393" name="Oval 33"/>
          <p:cNvSpPr>
            <a:spLocks noChangeArrowheads="1"/>
          </p:cNvSpPr>
          <p:nvPr/>
        </p:nvSpPr>
        <p:spPr bwMode="auto">
          <a:xfrm>
            <a:off x="943373" y="4776863"/>
            <a:ext cx="2596660" cy="7758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1" dirty="0">
                <a:solidFill>
                  <a:srgbClr val="FF0000"/>
                </a:solidFill>
              </a:rPr>
              <a:t>Slogan</a:t>
            </a:r>
          </a:p>
        </p:txBody>
      </p:sp>
      <p:sp>
        <p:nvSpPr>
          <p:cNvPr id="16394" name="Oval 34"/>
          <p:cNvSpPr>
            <a:spLocks noChangeArrowheads="1"/>
          </p:cNvSpPr>
          <p:nvPr/>
        </p:nvSpPr>
        <p:spPr bwMode="auto">
          <a:xfrm>
            <a:off x="3655817" y="4776864"/>
            <a:ext cx="2596660" cy="77581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1" dirty="0" smtClean="0">
                <a:solidFill>
                  <a:srgbClr val="FF0000"/>
                </a:solidFill>
              </a:rPr>
              <a:t>Price</a:t>
            </a:r>
            <a:r>
              <a:rPr lang="en-GB" sz="2800" b="1" dirty="0">
                <a:solidFill>
                  <a:srgbClr val="FF0000"/>
                </a:solidFill>
              </a:rPr>
              <a:t>*</a:t>
            </a:r>
          </a:p>
        </p:txBody>
      </p:sp>
      <p:sp>
        <p:nvSpPr>
          <p:cNvPr id="16395" name="Oval 36"/>
          <p:cNvSpPr>
            <a:spLocks noChangeArrowheads="1"/>
          </p:cNvSpPr>
          <p:nvPr/>
        </p:nvSpPr>
        <p:spPr bwMode="auto">
          <a:xfrm>
            <a:off x="6353599" y="4776863"/>
            <a:ext cx="2596660" cy="77581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1" dirty="0">
                <a:solidFill>
                  <a:srgbClr val="FF0000"/>
                </a:solidFill>
              </a:rPr>
              <a:t>Label and Packaging</a:t>
            </a:r>
          </a:p>
        </p:txBody>
      </p:sp>
      <p:sp>
        <p:nvSpPr>
          <p:cNvPr id="16397" name="TextBox 1"/>
          <p:cNvSpPr txBox="1">
            <a:spLocks noChangeArrowheads="1"/>
          </p:cNvSpPr>
          <p:nvPr/>
        </p:nvSpPr>
        <p:spPr bwMode="auto">
          <a:xfrm>
            <a:off x="1570744" y="6017631"/>
            <a:ext cx="7438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sz="1200" b="1" dirty="0">
                <a:solidFill>
                  <a:srgbClr val="FF0000"/>
                </a:solidFill>
              </a:rPr>
              <a:t>*</a:t>
            </a:r>
            <a:r>
              <a:rPr lang="en-GB" sz="1200" dirty="0"/>
              <a:t> </a:t>
            </a:r>
            <a:r>
              <a:rPr lang="en-GB" sz="1200" dirty="0" smtClean="0"/>
              <a:t>It is suggested you complete the “Cost and Profit Projection” section before deciding on your price.</a:t>
            </a:r>
            <a:endParaRPr lang="en-GB" sz="1200" dirty="0"/>
          </a:p>
        </p:txBody>
      </p:sp>
      <p:sp>
        <p:nvSpPr>
          <p:cNvPr id="15"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Brand Development</a:t>
            </a:r>
            <a:endParaRPr lang="en-GB" b="1" dirty="0">
              <a:solidFill>
                <a:schemeClr val="tx1"/>
              </a:solidFill>
              <a:latin typeface="+mj-lt"/>
            </a:endParaRPr>
          </a:p>
        </p:txBody>
      </p:sp>
      <p:sp>
        <p:nvSpPr>
          <p:cNvPr id="13"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14</a:t>
            </a:fld>
            <a:endParaRPr lang="en-GB" sz="1400" dirty="0" smtClean="0"/>
          </a:p>
        </p:txBody>
      </p:sp>
      <p:sp>
        <p:nvSpPr>
          <p:cNvPr id="14" name="Oval 32"/>
          <p:cNvSpPr>
            <a:spLocks noChangeArrowheads="1"/>
          </p:cNvSpPr>
          <p:nvPr/>
        </p:nvSpPr>
        <p:spPr bwMode="auto">
          <a:xfrm>
            <a:off x="6353599" y="3891165"/>
            <a:ext cx="2596660" cy="77581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dirty="0" smtClean="0">
                <a:solidFill>
                  <a:srgbClr val="FF0000"/>
                </a:solidFill>
              </a:rPr>
              <a:t>Promotion</a:t>
            </a:r>
            <a:endParaRPr lang="en-GB" sz="1800" b="1" dirty="0">
              <a:solidFill>
                <a:srgbClr val="FF0000"/>
              </a:solidFill>
            </a:endParaRPr>
          </a:p>
        </p:txBody>
      </p:sp>
    </p:spTree>
    <p:extLst>
      <p:ext uri="{BB962C8B-B14F-4D97-AF65-F5344CB8AC3E}">
        <p14:creationId xmlns:p14="http://schemas.microsoft.com/office/powerpoint/2010/main" val="103836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42547" y="1469135"/>
            <a:ext cx="8705087" cy="4055901"/>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7415" name="Rectangle 7"/>
          <p:cNvSpPr>
            <a:spLocks noChangeArrowheads="1"/>
          </p:cNvSpPr>
          <p:nvPr/>
        </p:nvSpPr>
        <p:spPr bwMode="auto">
          <a:xfrm>
            <a:off x="7651929" y="6629403"/>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7417" name="Text Box 15"/>
          <p:cNvSpPr txBox="1">
            <a:spLocks noChangeArrowheads="1"/>
          </p:cNvSpPr>
          <p:nvPr/>
        </p:nvSpPr>
        <p:spPr bwMode="auto">
          <a:xfrm>
            <a:off x="825959" y="1750292"/>
            <a:ext cx="831920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dirty="0">
                <a:latin typeface="+mn-lt"/>
              </a:rPr>
              <a:t>What sort of </a:t>
            </a:r>
            <a:r>
              <a:rPr lang="en-GB" dirty="0" smtClean="0">
                <a:latin typeface="+mn-lt"/>
              </a:rPr>
              <a:t>packaging are </a:t>
            </a:r>
            <a:r>
              <a:rPr lang="en-GB" dirty="0">
                <a:latin typeface="+mn-lt"/>
              </a:rPr>
              <a:t>you going to use for your product?</a:t>
            </a:r>
          </a:p>
          <a:p>
            <a:pPr eaLnBrk="1" hangingPunct="1"/>
            <a:r>
              <a:rPr lang="en-GB" dirty="0" smtClean="0">
                <a:latin typeface="+mn-lt"/>
              </a:rPr>
              <a:t>We have specified that it </a:t>
            </a:r>
            <a:r>
              <a:rPr lang="en-GB" dirty="0">
                <a:latin typeface="+mn-lt"/>
              </a:rPr>
              <a:t>needs to be a 500ml </a:t>
            </a:r>
            <a:r>
              <a:rPr lang="en-GB" dirty="0" smtClean="0">
                <a:latin typeface="+mn-lt"/>
              </a:rPr>
              <a:t>serving, </a:t>
            </a:r>
            <a:r>
              <a:rPr lang="en-GB" dirty="0">
                <a:latin typeface="+mn-lt"/>
              </a:rPr>
              <a:t>but what materials are you going to use?</a:t>
            </a:r>
          </a:p>
          <a:p>
            <a:pPr eaLnBrk="1" hangingPunct="1"/>
            <a:r>
              <a:rPr lang="en-GB" dirty="0">
                <a:latin typeface="+mn-lt"/>
              </a:rPr>
              <a:t>You can choose plastic, aluminium, card or glass. It is your decision but </a:t>
            </a:r>
            <a:r>
              <a:rPr lang="en-GB" dirty="0" smtClean="0">
                <a:latin typeface="+mn-lt"/>
              </a:rPr>
              <a:t>bear in mind that different </a:t>
            </a:r>
            <a:r>
              <a:rPr lang="en-GB" dirty="0">
                <a:latin typeface="+mn-lt"/>
              </a:rPr>
              <a:t>packages have varying impacts on the environment. </a:t>
            </a:r>
          </a:p>
          <a:p>
            <a:pPr eaLnBrk="1" hangingPunct="1"/>
            <a:r>
              <a:rPr lang="en-GB" dirty="0">
                <a:latin typeface="+mn-lt"/>
              </a:rPr>
              <a:t>Perhaps you have an innovative design idea you would like to incorporate. </a:t>
            </a:r>
          </a:p>
          <a:p>
            <a:pPr eaLnBrk="1" hangingPunct="1"/>
            <a:r>
              <a:rPr lang="en-GB" dirty="0">
                <a:latin typeface="+mn-lt"/>
              </a:rPr>
              <a:t>What labels and colour schemes are you going to use? </a:t>
            </a:r>
          </a:p>
          <a:p>
            <a:pPr eaLnBrk="1" hangingPunct="1"/>
            <a:r>
              <a:rPr lang="en-GB" dirty="0" smtClean="0">
                <a:latin typeface="+mn-lt"/>
              </a:rPr>
              <a:t>You need to illustrate your packaging design in your </a:t>
            </a:r>
            <a:r>
              <a:rPr lang="en-GB" dirty="0">
                <a:latin typeface="+mn-lt"/>
              </a:rPr>
              <a:t>PowerPoint </a:t>
            </a:r>
            <a:r>
              <a:rPr lang="en-GB" dirty="0" smtClean="0">
                <a:latin typeface="+mn-lt"/>
              </a:rPr>
              <a:t>presentation. Your illustration should clearly show the material you’re using, how your package is sealed (e.g. bottle top) as well as any label, logos or colour scheme you’ve used to bring your brand to life.</a:t>
            </a:r>
            <a:endParaRPr lang="en-GB" dirty="0">
              <a:latin typeface="+mn-lt"/>
            </a:endParaRPr>
          </a:p>
        </p:txBody>
      </p:sp>
      <p:pic>
        <p:nvPicPr>
          <p:cNvPr id="20" name="Picture 16" descr="scan1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435" y="4289041"/>
            <a:ext cx="1802906"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glace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872" y="4289041"/>
            <a:ext cx="1219865" cy="80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ringp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554" y="4252278"/>
            <a:ext cx="883754" cy="76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descr="car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7663" y="4289041"/>
            <a:ext cx="1453261" cy="72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Packaging and Drink Illustration</a:t>
            </a:r>
            <a:endParaRPr lang="en-GB" b="1" dirty="0">
              <a:solidFill>
                <a:schemeClr val="tx1"/>
              </a:solidFill>
              <a:latin typeface="+mj-lt"/>
            </a:endParaRPr>
          </a:p>
        </p:txBody>
      </p:sp>
      <p:sp>
        <p:nvSpPr>
          <p:cNvPr id="13"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15</a:t>
            </a:fld>
            <a:endParaRPr lang="en-GB" sz="1400" dirty="0" smtClean="0"/>
          </a:p>
        </p:txBody>
      </p:sp>
    </p:spTree>
    <p:extLst>
      <p:ext uri="{BB962C8B-B14F-4D97-AF65-F5344CB8AC3E}">
        <p14:creationId xmlns:p14="http://schemas.microsoft.com/office/powerpoint/2010/main" val="2215903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b="1" dirty="0" smtClean="0">
                <a:solidFill>
                  <a:schemeClr val="tx1"/>
                </a:solidFill>
                <a:latin typeface="+mj-lt"/>
              </a:rPr>
              <a:t>Cost and Profit Projection</a:t>
            </a:r>
            <a:endParaRPr lang="en-GB" b="1" dirty="0">
              <a:solidFill>
                <a:schemeClr val="tx1"/>
              </a:solidFill>
              <a:latin typeface="+mj-lt"/>
            </a:endParaRPr>
          </a:p>
        </p:txBody>
      </p:sp>
      <p:sp>
        <p:nvSpPr>
          <p:cNvPr id="4" name="AutoShape 2"/>
          <p:cNvSpPr>
            <a:spLocks noChangeArrowheads="1"/>
          </p:cNvSpPr>
          <p:nvPr/>
        </p:nvSpPr>
        <p:spPr bwMode="auto">
          <a:xfrm>
            <a:off x="603504" y="1292353"/>
            <a:ext cx="8708938" cy="4395216"/>
          </a:xfrm>
          <a:prstGeom prst="flowChartAlternateProcess">
            <a:avLst/>
          </a:prstGeom>
          <a:solidFill>
            <a:schemeClr val="bg1">
              <a:lumMod val="85000"/>
            </a:schemeClr>
          </a:solidFill>
          <a:ln w="9525">
            <a:solidFill>
              <a:srgbClr val="000000"/>
            </a:solidFill>
            <a:miter lim="800000"/>
            <a:headEnd/>
            <a:tailEnd/>
          </a:ln>
        </p:spPr>
        <p:txBody>
          <a:bodyPr/>
          <a:lstStyle/>
          <a:p>
            <a:pPr algn="l"/>
            <a:r>
              <a:rPr lang="en-US" sz="1600" dirty="0" smtClean="0"/>
              <a:t>You should now consider an estimated of cost and profit you will make selling your juice drink, you need to work out a projection based on making 900,000 litres in 500ml containers. </a:t>
            </a:r>
          </a:p>
          <a:p>
            <a:pPr algn="l"/>
            <a:r>
              <a:rPr lang="en-US" sz="1600" b="1" dirty="0" smtClean="0"/>
              <a:t>TIP: </a:t>
            </a:r>
            <a:r>
              <a:rPr lang="en-US" sz="1600" i="1" dirty="0" smtClean="0"/>
              <a:t>How many containers does that mean you will have to make?</a:t>
            </a:r>
          </a:p>
          <a:p>
            <a:pPr algn="l"/>
            <a:endParaRPr lang="en-US" sz="1600" i="1" dirty="0" smtClean="0"/>
          </a:p>
          <a:p>
            <a:pPr algn="l"/>
            <a:r>
              <a:rPr lang="en-US" sz="1600" dirty="0" smtClean="0"/>
              <a:t>In order to do this you will need to make some assumptions and base your projection on the costs listed on page 17. </a:t>
            </a:r>
          </a:p>
          <a:p>
            <a:pPr algn="l"/>
            <a:r>
              <a:rPr lang="en-US" sz="1600" dirty="0" smtClean="0"/>
              <a:t>You will then need to complete the </a:t>
            </a:r>
            <a:r>
              <a:rPr lang="en-US" sz="1600" i="1" dirty="0" smtClean="0"/>
              <a:t>Cost, Price and Profit sheet</a:t>
            </a:r>
            <a:r>
              <a:rPr lang="en-US" sz="1600" dirty="0" smtClean="0"/>
              <a:t> on page 18. </a:t>
            </a:r>
          </a:p>
          <a:p>
            <a:pPr algn="l"/>
            <a:r>
              <a:rPr lang="en-US" sz="1600" b="1" dirty="0" smtClean="0"/>
              <a:t>This sheet needs to be included as a slide in your PowerPoint presentation.</a:t>
            </a:r>
            <a:endParaRPr lang="en-US" sz="1600" b="1" dirty="0"/>
          </a:p>
          <a:p>
            <a:pPr algn="l"/>
            <a:endParaRPr lang="en-US" sz="1600" dirty="0" smtClean="0"/>
          </a:p>
          <a:p>
            <a:pPr algn="l"/>
            <a:endParaRPr lang="en-US" sz="1600" dirty="0"/>
          </a:p>
          <a:p>
            <a:pPr algn="l"/>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121" y="3879133"/>
            <a:ext cx="2095682" cy="13945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878" y="3795306"/>
            <a:ext cx="1973751" cy="1478408"/>
          </a:xfrm>
          <a:prstGeom prst="rect">
            <a:avLst/>
          </a:prstGeom>
        </p:spPr>
      </p:pic>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16</a:t>
            </a:fld>
            <a:endParaRPr lang="en-GB" sz="1400" dirty="0" smtClean="0"/>
          </a:p>
        </p:txBody>
      </p:sp>
    </p:spTree>
    <p:extLst>
      <p:ext uri="{BB962C8B-B14F-4D97-AF65-F5344CB8AC3E}">
        <p14:creationId xmlns:p14="http://schemas.microsoft.com/office/powerpoint/2010/main" val="115753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5300" y="371208"/>
            <a:ext cx="8915400" cy="1256317"/>
          </a:xfrm>
        </p:spPr>
        <p:txBody>
          <a:bodyPr/>
          <a:lstStyle/>
          <a:p>
            <a:r>
              <a:rPr lang="en-GB" b="1" dirty="0" smtClean="0">
                <a:solidFill>
                  <a:schemeClr val="tx1"/>
                </a:solidFill>
                <a:latin typeface="+mj-lt"/>
              </a:rPr>
              <a:t>Production Costs</a:t>
            </a:r>
            <a:endParaRPr lang="en-GB" b="1" dirty="0">
              <a:solidFill>
                <a:schemeClr val="tx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554901414"/>
              </p:ext>
            </p:extLst>
          </p:nvPr>
        </p:nvGraphicFramePr>
        <p:xfrm>
          <a:off x="1317415" y="1116000"/>
          <a:ext cx="8027552" cy="4718516"/>
        </p:xfrm>
        <a:graphic>
          <a:graphicData uri="http://schemas.openxmlformats.org/drawingml/2006/table">
            <a:tbl>
              <a:tblPr firstRow="1" bandRow="1">
                <a:tableStyleId>{00A15C55-8517-42AA-B614-E9B94910E393}</a:tableStyleId>
              </a:tblPr>
              <a:tblGrid>
                <a:gridCol w="3302000">
                  <a:extLst>
                    <a:ext uri="{9D8B030D-6E8A-4147-A177-3AD203B41FA5}">
                      <a16:colId xmlns:a16="http://schemas.microsoft.com/office/drawing/2014/main" val="20000"/>
                    </a:ext>
                  </a:extLst>
                </a:gridCol>
                <a:gridCol w="4725552">
                  <a:extLst>
                    <a:ext uri="{9D8B030D-6E8A-4147-A177-3AD203B41FA5}">
                      <a16:colId xmlns:a16="http://schemas.microsoft.com/office/drawing/2014/main" val="20001"/>
                    </a:ext>
                  </a:extLst>
                </a:gridCol>
              </a:tblGrid>
              <a:tr h="448720">
                <a:tc gridSpan="2">
                  <a:txBody>
                    <a:bodyPr/>
                    <a:lstStyle/>
                    <a:p>
                      <a:pPr algn="ctr"/>
                      <a:r>
                        <a:rPr lang="en-GB" sz="1200" dirty="0" smtClean="0">
                          <a:latin typeface="+mn-lt"/>
                        </a:rPr>
                        <a:t>PACKAGING</a:t>
                      </a:r>
                    </a:p>
                    <a:p>
                      <a:pPr algn="ctr"/>
                      <a:r>
                        <a:rPr lang="en-GB" sz="1200" dirty="0" smtClean="0">
                          <a:latin typeface="+mn-lt"/>
                        </a:rPr>
                        <a:t>Choose the type of packaging you want to use and include</a:t>
                      </a:r>
                      <a:r>
                        <a:rPr lang="en-GB" sz="1200" baseline="0" dirty="0" smtClean="0">
                          <a:latin typeface="+mn-lt"/>
                        </a:rPr>
                        <a:t> cost of labelling and other packaging.</a:t>
                      </a:r>
                      <a:endParaRPr lang="en-GB" sz="1200" dirty="0">
                        <a:latin typeface="+mn-lt"/>
                      </a:endParaRPr>
                    </a:p>
                  </a:txBody>
                  <a:tcPr>
                    <a:solidFill>
                      <a:srgbClr val="5C4397"/>
                    </a:solidFill>
                  </a:tcPr>
                </a:tc>
                <a:tc hMerge="1">
                  <a:txBody>
                    <a:bodyPr/>
                    <a:lstStyle/>
                    <a:p>
                      <a:endParaRPr lang="en-GB" dirty="0"/>
                    </a:p>
                  </a:txBody>
                  <a:tcPr/>
                </a:tc>
                <a:extLst>
                  <a:ext uri="{0D108BD9-81ED-4DB2-BD59-A6C34878D82A}">
                    <a16:rowId xmlns:a16="http://schemas.microsoft.com/office/drawing/2014/main" val="10000"/>
                  </a:ext>
                </a:extLst>
              </a:tr>
              <a:tr h="227225">
                <a:tc>
                  <a:txBody>
                    <a:bodyPr/>
                    <a:lstStyle/>
                    <a:p>
                      <a:r>
                        <a:rPr lang="en-GB" sz="1200" dirty="0" smtClean="0">
                          <a:latin typeface="+mn-lt"/>
                        </a:rPr>
                        <a:t>Recycled</a:t>
                      </a:r>
                      <a:r>
                        <a:rPr lang="en-GB" sz="1200" baseline="0" dirty="0" smtClean="0">
                          <a:latin typeface="+mn-lt"/>
                        </a:rPr>
                        <a:t> plastic</a:t>
                      </a:r>
                      <a:endParaRPr lang="en-GB" sz="1200" dirty="0">
                        <a:latin typeface="+mn-lt"/>
                      </a:endParaRPr>
                    </a:p>
                  </a:txBody>
                  <a:tcPr/>
                </a:tc>
                <a:tc>
                  <a:txBody>
                    <a:bodyPr/>
                    <a:lstStyle/>
                    <a:p>
                      <a:r>
                        <a:rPr lang="en-GB" sz="1200" dirty="0" smtClean="0">
                          <a:latin typeface="+mn-lt"/>
                        </a:rPr>
                        <a:t>15p</a:t>
                      </a:r>
                      <a:r>
                        <a:rPr lang="en-GB" sz="1200" baseline="0" dirty="0" smtClean="0">
                          <a:latin typeface="+mn-lt"/>
                        </a:rPr>
                        <a:t> per container</a:t>
                      </a:r>
                      <a:endParaRPr lang="en-GB" sz="1200" dirty="0">
                        <a:latin typeface="+mn-lt"/>
                      </a:endParaRPr>
                    </a:p>
                  </a:txBody>
                  <a:tcPr/>
                </a:tc>
                <a:extLst>
                  <a:ext uri="{0D108BD9-81ED-4DB2-BD59-A6C34878D82A}">
                    <a16:rowId xmlns:a16="http://schemas.microsoft.com/office/drawing/2014/main" val="10001"/>
                  </a:ext>
                </a:extLst>
              </a:tr>
              <a:tr h="242616">
                <a:tc>
                  <a:txBody>
                    <a:bodyPr/>
                    <a:lstStyle/>
                    <a:p>
                      <a:r>
                        <a:rPr lang="en-GB" sz="1200" dirty="0" smtClean="0">
                          <a:latin typeface="+mn-lt"/>
                        </a:rPr>
                        <a:t>Recycled aluminium</a:t>
                      </a:r>
                      <a:endParaRPr lang="en-GB" sz="1200" dirty="0">
                        <a:latin typeface="+mn-lt"/>
                      </a:endParaRPr>
                    </a:p>
                  </a:txBody>
                  <a:tcPr/>
                </a:tc>
                <a:tc>
                  <a:txBody>
                    <a:bodyPr/>
                    <a:lstStyle/>
                    <a:p>
                      <a:r>
                        <a:rPr lang="en-GB" sz="1200" dirty="0" smtClean="0">
                          <a:latin typeface="+mn-lt"/>
                        </a:rPr>
                        <a:t>10p per container</a:t>
                      </a:r>
                      <a:endParaRPr lang="en-GB" sz="1200" dirty="0">
                        <a:latin typeface="+mn-lt"/>
                      </a:endParaRPr>
                    </a:p>
                  </a:txBody>
                  <a:tcPr/>
                </a:tc>
                <a:extLst>
                  <a:ext uri="{0D108BD9-81ED-4DB2-BD59-A6C34878D82A}">
                    <a16:rowId xmlns:a16="http://schemas.microsoft.com/office/drawing/2014/main" val="10002"/>
                  </a:ext>
                </a:extLst>
              </a:tr>
              <a:tr h="248953">
                <a:tc>
                  <a:txBody>
                    <a:bodyPr/>
                    <a:lstStyle/>
                    <a:p>
                      <a:r>
                        <a:rPr lang="en-GB" sz="1200" dirty="0" smtClean="0">
                          <a:latin typeface="+mn-lt"/>
                        </a:rPr>
                        <a:t>Recycled</a:t>
                      </a:r>
                      <a:r>
                        <a:rPr lang="en-GB" sz="1200" baseline="0" dirty="0" smtClean="0">
                          <a:latin typeface="+mn-lt"/>
                        </a:rPr>
                        <a:t> card</a:t>
                      </a:r>
                      <a:endParaRPr lang="en-GB" sz="1200" dirty="0">
                        <a:latin typeface="+mn-lt"/>
                      </a:endParaRPr>
                    </a:p>
                  </a:txBody>
                  <a:tcPr/>
                </a:tc>
                <a:tc>
                  <a:txBody>
                    <a:bodyPr/>
                    <a:lstStyle/>
                    <a:p>
                      <a:r>
                        <a:rPr lang="en-GB" sz="1200" dirty="0" smtClean="0">
                          <a:latin typeface="+mn-lt"/>
                        </a:rPr>
                        <a:t>8p per container</a:t>
                      </a:r>
                      <a:endParaRPr lang="en-GB" sz="1200" dirty="0">
                        <a:latin typeface="+mn-lt"/>
                      </a:endParaRPr>
                    </a:p>
                  </a:txBody>
                  <a:tcPr/>
                </a:tc>
                <a:extLst>
                  <a:ext uri="{0D108BD9-81ED-4DB2-BD59-A6C34878D82A}">
                    <a16:rowId xmlns:a16="http://schemas.microsoft.com/office/drawing/2014/main" val="10003"/>
                  </a:ext>
                </a:extLst>
              </a:tr>
              <a:tr h="228130">
                <a:tc>
                  <a:txBody>
                    <a:bodyPr/>
                    <a:lstStyle/>
                    <a:p>
                      <a:r>
                        <a:rPr lang="en-GB" sz="1200" dirty="0" smtClean="0">
                          <a:latin typeface="+mn-lt"/>
                        </a:rPr>
                        <a:t>Recycled glass</a:t>
                      </a:r>
                      <a:endParaRPr lang="en-GB" sz="1200" dirty="0">
                        <a:latin typeface="+mn-lt"/>
                      </a:endParaRPr>
                    </a:p>
                  </a:txBody>
                  <a:tcPr/>
                </a:tc>
                <a:tc>
                  <a:txBody>
                    <a:bodyPr/>
                    <a:lstStyle/>
                    <a:p>
                      <a:r>
                        <a:rPr lang="en-GB" sz="1200" dirty="0" smtClean="0">
                          <a:latin typeface="+mn-lt"/>
                        </a:rPr>
                        <a:t>24p per container</a:t>
                      </a:r>
                      <a:endParaRPr lang="en-GB" sz="1200" dirty="0">
                        <a:latin typeface="+mn-lt"/>
                      </a:endParaRPr>
                    </a:p>
                  </a:txBody>
                  <a:tcPr/>
                </a:tc>
                <a:extLst>
                  <a:ext uri="{0D108BD9-81ED-4DB2-BD59-A6C34878D82A}">
                    <a16:rowId xmlns:a16="http://schemas.microsoft.com/office/drawing/2014/main" val="10004"/>
                  </a:ext>
                </a:extLst>
              </a:tr>
              <a:tr h="228130">
                <a:tc>
                  <a:txBody>
                    <a:bodyPr/>
                    <a:lstStyle/>
                    <a:p>
                      <a:r>
                        <a:rPr lang="en-GB" sz="1200" dirty="0" smtClean="0">
                          <a:latin typeface="+mn-lt"/>
                        </a:rPr>
                        <a:t>Labels</a:t>
                      </a:r>
                      <a:r>
                        <a:rPr lang="en-GB" sz="1200" baseline="0" dirty="0" smtClean="0">
                          <a:latin typeface="+mn-lt"/>
                        </a:rPr>
                        <a:t> and other packaging (e.g. stretch wrap)</a:t>
                      </a:r>
                      <a:endParaRPr lang="en-GB" sz="1200" dirty="0">
                        <a:latin typeface="+mn-lt"/>
                      </a:endParaRPr>
                    </a:p>
                  </a:txBody>
                  <a:tcPr/>
                </a:tc>
                <a:tc>
                  <a:txBody>
                    <a:bodyPr/>
                    <a:lstStyle/>
                    <a:p>
                      <a:r>
                        <a:rPr lang="en-GB" sz="1200" dirty="0" smtClean="0">
                          <a:latin typeface="+mn-lt"/>
                        </a:rPr>
                        <a:t>2p</a:t>
                      </a:r>
                      <a:r>
                        <a:rPr lang="en-GB" sz="1200" baseline="0" dirty="0" smtClean="0">
                          <a:latin typeface="+mn-lt"/>
                        </a:rPr>
                        <a:t> per container</a:t>
                      </a:r>
                      <a:endParaRPr lang="en-GB" sz="1200" dirty="0">
                        <a:latin typeface="+mn-lt"/>
                      </a:endParaRPr>
                    </a:p>
                  </a:txBody>
                  <a:tcPr/>
                </a:tc>
                <a:extLst>
                  <a:ext uri="{0D108BD9-81ED-4DB2-BD59-A6C34878D82A}">
                    <a16:rowId xmlns:a16="http://schemas.microsoft.com/office/drawing/2014/main" val="10005"/>
                  </a:ext>
                </a:extLst>
              </a:tr>
              <a:tr h="279735">
                <a:tc gridSpan="2">
                  <a:txBody>
                    <a:bodyPr/>
                    <a:lstStyle/>
                    <a:p>
                      <a:pPr algn="ctr"/>
                      <a:r>
                        <a:rPr lang="en-GB" sz="1200" b="1" dirty="0" smtClean="0">
                          <a:solidFill>
                            <a:schemeClr val="bg1"/>
                          </a:solidFill>
                          <a:latin typeface="+mn-lt"/>
                        </a:rPr>
                        <a:t>KEY INGREDIENTS</a:t>
                      </a:r>
                    </a:p>
                    <a:p>
                      <a:pPr algn="l"/>
                      <a:r>
                        <a:rPr lang="en-GB" sz="1200" b="1" dirty="0" smtClean="0">
                          <a:solidFill>
                            <a:schemeClr val="bg1"/>
                          </a:solidFill>
                          <a:latin typeface="+mn-lt"/>
                        </a:rPr>
                        <a:t>You must work out the cost for any fruit or vegetable that is on your ingredients</a:t>
                      </a:r>
                      <a:r>
                        <a:rPr lang="en-GB" sz="1200" b="1" baseline="0" dirty="0" smtClean="0">
                          <a:solidFill>
                            <a:schemeClr val="bg1"/>
                          </a:solidFill>
                          <a:latin typeface="+mn-lt"/>
                        </a:rPr>
                        <a:t> sheet.  </a:t>
                      </a:r>
                    </a:p>
                    <a:p>
                      <a:pPr algn="l"/>
                      <a:r>
                        <a:rPr lang="en-GB" sz="1200" b="1" dirty="0" smtClean="0">
                          <a:solidFill>
                            <a:schemeClr val="bg1"/>
                          </a:solidFill>
                          <a:latin typeface="+mn-lt"/>
                        </a:rPr>
                        <a:t>You must assume you are using</a:t>
                      </a:r>
                      <a:r>
                        <a:rPr lang="en-GB" sz="1200" b="1" baseline="0" dirty="0" smtClean="0">
                          <a:solidFill>
                            <a:schemeClr val="bg1"/>
                          </a:solidFill>
                          <a:latin typeface="+mn-lt"/>
                        </a:rPr>
                        <a:t> water in your drink and factor in this cost</a:t>
                      </a:r>
                      <a:r>
                        <a:rPr lang="en-GB" sz="1200" b="1" baseline="0" smtClean="0">
                          <a:solidFill>
                            <a:schemeClr val="bg1"/>
                          </a:solidFill>
                          <a:latin typeface="+mn-lt"/>
                        </a:rPr>
                        <a:t>.  </a:t>
                      </a:r>
                      <a:endParaRPr lang="en-GB" sz="1200" b="1" baseline="0" dirty="0" smtClean="0">
                        <a:solidFill>
                          <a:schemeClr val="bg1"/>
                        </a:solidFill>
                        <a:latin typeface="+mn-lt"/>
                      </a:endParaRPr>
                    </a:p>
                    <a:p>
                      <a:pPr algn="l"/>
                      <a:r>
                        <a:rPr lang="en-GB" sz="1200" b="1" baseline="0" dirty="0" smtClean="0">
                          <a:solidFill>
                            <a:schemeClr val="bg1"/>
                          </a:solidFill>
                          <a:latin typeface="+mn-lt"/>
                        </a:rPr>
                        <a:t>If you have other ingredients (e.g. vitamins, herbs etc.) , for the purposes of this estimate you do not need to calculate or add this additional cost.</a:t>
                      </a:r>
                      <a:endParaRPr lang="en-GB" sz="1200" b="1" dirty="0">
                        <a:solidFill>
                          <a:schemeClr val="bg1"/>
                        </a:solidFill>
                        <a:latin typeface="+mn-lt"/>
                      </a:endParaRPr>
                    </a:p>
                  </a:txBody>
                  <a:tcPr>
                    <a:solidFill>
                      <a:srgbClr val="5C4397"/>
                    </a:solidFill>
                  </a:tcPr>
                </a:tc>
                <a:tc hMerge="1">
                  <a:txBody>
                    <a:bodyPr/>
                    <a:lstStyle/>
                    <a:p>
                      <a:endParaRPr lang="en-GB" dirty="0"/>
                    </a:p>
                  </a:txBody>
                  <a:tcPr/>
                </a:tc>
                <a:extLst>
                  <a:ext uri="{0D108BD9-81ED-4DB2-BD59-A6C34878D82A}">
                    <a16:rowId xmlns:a16="http://schemas.microsoft.com/office/drawing/2014/main" val="10006"/>
                  </a:ext>
                </a:extLst>
              </a:tr>
              <a:tr h="3141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rPr>
                        <a:t>Fruit</a:t>
                      </a:r>
                      <a:r>
                        <a:rPr lang="en-GB" sz="1200" baseline="0" dirty="0" smtClean="0">
                          <a:latin typeface="+mn-lt"/>
                        </a:rPr>
                        <a:t> or vegetable </a:t>
                      </a:r>
                      <a:endParaRPr lang="en-GB" sz="1200" dirty="0" smtClean="0">
                        <a:latin typeface="+mn-lt"/>
                      </a:endParaRPr>
                    </a:p>
                  </a:txBody>
                  <a:tcPr/>
                </a:tc>
                <a:tc>
                  <a:txBody>
                    <a:bodyPr/>
                    <a:lstStyle/>
                    <a:p>
                      <a:r>
                        <a:rPr lang="en-GB" sz="1200" dirty="0" smtClean="0">
                          <a:latin typeface="+mn-lt"/>
                        </a:rPr>
                        <a:t>15p per</a:t>
                      </a:r>
                      <a:r>
                        <a:rPr lang="en-GB" sz="1200" baseline="0" dirty="0" smtClean="0">
                          <a:latin typeface="+mn-lt"/>
                        </a:rPr>
                        <a:t>  litre for each fruit or veg</a:t>
                      </a:r>
                      <a:endParaRPr lang="en-GB" sz="1200" dirty="0">
                        <a:latin typeface="+mn-lt"/>
                      </a:endParaRPr>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rPr>
                        <a:t>Water (purified)</a:t>
                      </a:r>
                    </a:p>
                  </a:txBody>
                  <a:tcPr/>
                </a:tc>
                <a:tc>
                  <a:txBody>
                    <a:bodyPr/>
                    <a:lstStyle/>
                    <a:p>
                      <a:r>
                        <a:rPr lang="en-GB" sz="1200" dirty="0" smtClean="0">
                          <a:latin typeface="+mn-lt"/>
                        </a:rPr>
                        <a:t>£150 per 5000 litres </a:t>
                      </a:r>
                      <a:r>
                        <a:rPr lang="en-GB" sz="1200" u="sng" dirty="0" smtClean="0">
                          <a:latin typeface="+mn-lt"/>
                        </a:rPr>
                        <a:t>(please include this cost even if</a:t>
                      </a:r>
                      <a:r>
                        <a:rPr lang="en-GB" sz="1200" u="sng" baseline="0" dirty="0" smtClean="0">
                          <a:latin typeface="+mn-lt"/>
                        </a:rPr>
                        <a:t> you do not intend to use water in your product)</a:t>
                      </a:r>
                      <a:endParaRPr lang="en-GB" sz="1200" u="sng" dirty="0">
                        <a:latin typeface="+mn-lt"/>
                      </a:endParaRPr>
                    </a:p>
                  </a:txBody>
                  <a:tcPr/>
                </a:tc>
                <a:extLst>
                  <a:ext uri="{0D108BD9-81ED-4DB2-BD59-A6C34878D82A}">
                    <a16:rowId xmlns:a16="http://schemas.microsoft.com/office/drawing/2014/main" val="10008"/>
                  </a:ext>
                </a:extLst>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rPr>
                        <a:t>OTHER PRODUCTION COSTS</a:t>
                      </a:r>
                    </a:p>
                  </a:txBody>
                  <a:tcPr>
                    <a:solidFill>
                      <a:srgbClr val="5C4397"/>
                    </a:solidFill>
                  </a:tcPr>
                </a:tc>
                <a:tc hMerge="1">
                  <a:txBody>
                    <a:bodyPr/>
                    <a:lstStyle/>
                    <a:p>
                      <a:endParaRPr lang="en-GB" sz="1200" dirty="0"/>
                    </a:p>
                  </a:txBody>
                  <a:tcPr/>
                </a:tc>
                <a:extLst>
                  <a:ext uri="{0D108BD9-81ED-4DB2-BD59-A6C34878D82A}">
                    <a16:rowId xmlns:a16="http://schemas.microsoft.com/office/drawing/2014/main" val="1000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rPr>
                        <a:t>Labour</a:t>
                      </a:r>
                    </a:p>
                  </a:txBody>
                  <a:tcPr/>
                </a:tc>
                <a:tc>
                  <a:txBody>
                    <a:bodyPr/>
                    <a:lstStyle/>
                    <a:p>
                      <a:r>
                        <a:rPr lang="en-GB" sz="1200" dirty="0" smtClean="0">
                          <a:latin typeface="+mn-lt"/>
                        </a:rPr>
                        <a:t>£120 per hour (assume you can make 500 containers</a:t>
                      </a:r>
                      <a:r>
                        <a:rPr lang="en-GB" sz="1200" baseline="0" dirty="0" smtClean="0">
                          <a:latin typeface="+mn-lt"/>
                        </a:rPr>
                        <a:t> a minute)</a:t>
                      </a:r>
                      <a:endParaRPr lang="en-GB" sz="1200" dirty="0">
                        <a:latin typeface="+mn-lt"/>
                      </a:endParaRPr>
                    </a:p>
                  </a:txBody>
                  <a:tcPr/>
                </a:tc>
                <a:extLst>
                  <a:ext uri="{0D108BD9-81ED-4DB2-BD59-A6C34878D82A}">
                    <a16:rowId xmlns:a16="http://schemas.microsoft.com/office/drawing/2014/main" val="1001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rPr>
                        <a:t>Distribution</a:t>
                      </a:r>
                    </a:p>
                  </a:txBody>
                  <a:tcPr/>
                </a:tc>
                <a:tc>
                  <a:txBody>
                    <a:bodyPr/>
                    <a:lstStyle/>
                    <a:p>
                      <a:r>
                        <a:rPr lang="en-GB" sz="1200" dirty="0" smtClean="0">
                          <a:latin typeface="+mn-lt"/>
                        </a:rPr>
                        <a:t>£500 per 200,000</a:t>
                      </a:r>
                      <a:r>
                        <a:rPr lang="en-GB" sz="1200" baseline="0" dirty="0" smtClean="0">
                          <a:latin typeface="+mn-lt"/>
                        </a:rPr>
                        <a:t> containers</a:t>
                      </a:r>
                      <a:endParaRPr lang="en-GB" sz="1200" dirty="0">
                        <a:latin typeface="+mn-lt"/>
                      </a:endParaRPr>
                    </a:p>
                  </a:txBody>
                  <a:tcPr/>
                </a:tc>
                <a:extLst>
                  <a:ext uri="{0D108BD9-81ED-4DB2-BD59-A6C34878D82A}">
                    <a16:rowId xmlns:a16="http://schemas.microsoft.com/office/drawing/2014/main" val="10011"/>
                  </a:ext>
                </a:extLst>
              </a:tr>
            </a:tbl>
          </a:graphicData>
        </a:graphic>
      </p:graphicFrame>
      <p:sp>
        <p:nvSpPr>
          <p:cNvPr id="4"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17</a:t>
            </a:fld>
            <a:endParaRPr lang="en-GB" sz="1400" dirty="0" smtClean="0"/>
          </a:p>
        </p:txBody>
      </p:sp>
    </p:spTree>
    <p:extLst>
      <p:ext uri="{BB962C8B-B14F-4D97-AF65-F5344CB8AC3E}">
        <p14:creationId xmlns:p14="http://schemas.microsoft.com/office/powerpoint/2010/main" val="2108119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half" idx="10"/>
          </p:nvPr>
        </p:nvSpPr>
        <p:spPr/>
        <p:txBody>
          <a:bodyPr/>
          <a:lstStyle/>
          <a:p>
            <a:r>
              <a:rPr lang="en-GB" dirty="0"/>
              <a:t>Mdonei-04/04</a:t>
            </a:r>
          </a:p>
        </p:txBody>
      </p:sp>
      <p:sp>
        <p:nvSpPr>
          <p:cNvPr id="122887" name="AutoShape 7"/>
          <p:cNvSpPr>
            <a:spLocks noChangeArrowheads="1"/>
          </p:cNvSpPr>
          <p:nvPr/>
        </p:nvSpPr>
        <p:spPr bwMode="auto">
          <a:xfrm>
            <a:off x="1086783" y="1231682"/>
            <a:ext cx="7649812" cy="5383430"/>
          </a:xfrm>
          <a:prstGeom prst="flowChartAlternateProcess">
            <a:avLst/>
          </a:prstGeom>
          <a:solidFill>
            <a:schemeClr val="bg1">
              <a:lumMod val="85000"/>
            </a:schemeClr>
          </a:solidFill>
          <a:ln w="25400">
            <a:solidFill>
              <a:srgbClr val="000000"/>
            </a:solidFill>
            <a:miter lim="800000"/>
            <a:headEnd/>
            <a:tailEnd/>
          </a:ln>
        </p:spPr>
        <p:txBody>
          <a:bodyPr/>
          <a:lstStyle/>
          <a:p>
            <a:pPr algn="ctr" defTabSz="914400" fontAlgn="base">
              <a:spcBef>
                <a:spcPct val="0"/>
              </a:spcBef>
              <a:spcAft>
                <a:spcPct val="0"/>
              </a:spcAft>
            </a:pPr>
            <a:endParaRPr lang="en-GB" sz="1600" dirty="0" smtClean="0">
              <a:solidFill>
                <a:srgbClr val="000000"/>
              </a:solidFill>
            </a:endParaRPr>
          </a:p>
        </p:txBody>
      </p:sp>
      <p:graphicFrame>
        <p:nvGraphicFramePr>
          <p:cNvPr id="122952" name="Group 72"/>
          <p:cNvGraphicFramePr>
            <a:graphicFrameLocks noGrp="1"/>
          </p:cNvGraphicFramePr>
          <p:nvPr>
            <p:ph type="tbl" idx="1"/>
            <p:extLst>
              <p:ext uri="{D42A27DB-BD31-4B8C-83A1-F6EECF244321}">
                <p14:modId xmlns:p14="http://schemas.microsoft.com/office/powerpoint/2010/main" val="3016741065"/>
              </p:ext>
            </p:extLst>
          </p:nvPr>
        </p:nvGraphicFramePr>
        <p:xfrm>
          <a:off x="2561346" y="1585325"/>
          <a:ext cx="4997694" cy="4643044"/>
        </p:xfrm>
        <a:graphic>
          <a:graphicData uri="http://schemas.openxmlformats.org/drawingml/2006/table">
            <a:tbl>
              <a:tblPr/>
              <a:tblGrid>
                <a:gridCol w="2497137">
                  <a:extLst>
                    <a:ext uri="{9D8B030D-6E8A-4147-A177-3AD203B41FA5}">
                      <a16:colId xmlns:a16="http://schemas.microsoft.com/office/drawing/2014/main" val="20000"/>
                    </a:ext>
                  </a:extLst>
                </a:gridCol>
                <a:gridCol w="2500557">
                  <a:extLst>
                    <a:ext uri="{9D8B030D-6E8A-4147-A177-3AD203B41FA5}">
                      <a16:colId xmlns:a16="http://schemas.microsoft.com/office/drawing/2014/main" val="20001"/>
                    </a:ext>
                  </a:extLst>
                </a:gridCol>
              </a:tblGrid>
              <a:tr h="43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Packaging</a:t>
                      </a: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Ingredients</a:t>
                      </a: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Labour</a:t>
                      </a:r>
                      <a:r>
                        <a:rPr kumimoji="0" lang="en-US" sz="1200" b="0" i="0" u="none" strike="noStrike" cap="none" normalizeH="0" baseline="0" dirty="0" smtClean="0">
                          <a:ln>
                            <a:noFill/>
                          </a:ln>
                          <a:solidFill>
                            <a:schemeClr val="tx1"/>
                          </a:solidFill>
                          <a:effectLst/>
                          <a:latin typeface="Arial" charset="0"/>
                        </a:rPr>
                        <a:t> </a:t>
                      </a: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12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Distribution</a:t>
                      </a: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Marketing Cost</a:t>
                      </a: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£350,000 </a:t>
                      </a:r>
                      <a:r>
                        <a:rPr kumimoji="0" lang="en-GB" sz="800" b="0" i="0" u="none" strike="noStrike" cap="none" normalizeH="0" baseline="0" dirty="0" smtClean="0">
                          <a:ln>
                            <a:noFill/>
                          </a:ln>
                          <a:solidFill>
                            <a:schemeClr val="tx1"/>
                          </a:solidFill>
                          <a:effectLst/>
                          <a:latin typeface="Arial" charset="0"/>
                        </a:rPr>
                        <a:t>(fixed)</a:t>
                      </a:r>
                      <a:endParaRPr kumimoji="0" lang="en-US" sz="8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3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Total Cost</a:t>
                      </a: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3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Cost per container</a:t>
                      </a: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76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Suggested selling price*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charset="0"/>
                        </a:rPr>
                        <a:t>(*This is your decision. Think about your target market and what they would be prepared to pay, as well as ensuring you make a profit.) </a:t>
                      </a:r>
                      <a:endParaRPr kumimoji="0" lang="en-US" sz="8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70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Profit per container</a:t>
                      </a: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5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Total Profit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rPr>
                        <a:t>(Assume 80% of containers are sold)</a:t>
                      </a:r>
                      <a:endParaRPr kumimoji="0" lang="en-US" sz="900" b="0" i="0" u="none" strike="noStrike" cap="none" normalizeH="0" baseline="0" dirty="0" smtClean="0">
                        <a:ln>
                          <a:noFill/>
                        </a:ln>
                        <a:solidFill>
                          <a:schemeClr val="tx1"/>
                        </a:solidFill>
                        <a:effectLst/>
                        <a:latin typeface="Arial" charset="0"/>
                      </a:endParaRPr>
                    </a:p>
                  </a:txBody>
                  <a:tcPr marL="132080" marR="1320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charset="0"/>
                      </a:endParaRPr>
                    </a:p>
                  </a:txBody>
                  <a:tcPr marL="132080" marR="1320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93" y="205568"/>
            <a:ext cx="775927" cy="775926"/>
          </a:xfrm>
          <a:prstGeom prst="rect">
            <a:avLst/>
          </a:prstGeom>
        </p:spPr>
      </p:pic>
      <p:sp>
        <p:nvSpPr>
          <p:cNvPr id="9" name="Text Box 8"/>
          <p:cNvSpPr txBox="1">
            <a:spLocks noChangeArrowheads="1"/>
          </p:cNvSpPr>
          <p:nvPr/>
        </p:nvSpPr>
        <p:spPr bwMode="auto">
          <a:xfrm>
            <a:off x="961481" y="270365"/>
            <a:ext cx="79004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defTabSz="914400" eaLnBrk="1" fontAlgn="base" hangingPunct="1">
              <a:spcBef>
                <a:spcPct val="50000"/>
              </a:spcBef>
              <a:spcAft>
                <a:spcPct val="0"/>
              </a:spcAft>
            </a:pPr>
            <a:r>
              <a:rPr lang="en-GB" sz="3600" b="1" dirty="0" smtClean="0">
                <a:solidFill>
                  <a:srgbClr val="000000"/>
                </a:solidFill>
                <a:latin typeface="Calibri" panose="020F0502020204030204" pitchFamily="34" charset="0"/>
                <a:cs typeface="Calibri" panose="020F0502020204030204" pitchFamily="34" charset="0"/>
              </a:rPr>
              <a:t>Cost, Price and Profit Sheet </a:t>
            </a:r>
          </a:p>
        </p:txBody>
      </p:sp>
      <p:sp>
        <p:nvSpPr>
          <p:cNvPr id="8"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18</a:t>
            </a:fld>
            <a:endParaRPr lang="en-GB" sz="1400" dirty="0" smtClean="0"/>
          </a:p>
        </p:txBody>
      </p:sp>
      <p:sp>
        <p:nvSpPr>
          <p:cNvPr id="10" name="Oval 9"/>
          <p:cNvSpPr/>
          <p:nvPr/>
        </p:nvSpPr>
        <p:spPr>
          <a:xfrm>
            <a:off x="8165204" y="79440"/>
            <a:ext cx="1339403" cy="887860"/>
          </a:xfrm>
          <a:prstGeom prst="ellipse">
            <a:avLst/>
          </a:prstGeom>
          <a:gradFill rotWithShape="1">
            <a:gsLst>
              <a:gs pos="77000">
                <a:srgbClr val="7030A0"/>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en-GB" sz="1200" b="1" kern="0" dirty="0" smtClean="0">
                <a:solidFill>
                  <a:prstClr val="white"/>
                </a:solidFill>
                <a:latin typeface="Calibri"/>
              </a:rPr>
              <a:t>Include in PowerPoint</a:t>
            </a:r>
          </a:p>
        </p:txBody>
      </p:sp>
    </p:spTree>
    <p:extLst>
      <p:ext uri="{BB962C8B-B14F-4D97-AF65-F5344CB8AC3E}">
        <p14:creationId xmlns:p14="http://schemas.microsoft.com/office/powerpoint/2010/main" val="637022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605307" y="1469133"/>
            <a:ext cx="8805393" cy="4880152"/>
          </a:xfrm>
          <a:prstGeom prst="flowChartAlternateProcess">
            <a:avLst/>
          </a:prstGeom>
          <a:solidFill>
            <a:schemeClr val="bg1">
              <a:lumMod val="85000"/>
            </a:schemeClr>
          </a:solidFill>
          <a:ln w="9525">
            <a:solidFill>
              <a:srgbClr val="000000"/>
            </a:solidFill>
            <a:miter lim="800000"/>
            <a:headEnd/>
            <a:tailEnd/>
          </a:ln>
        </p:spPr>
        <p:txBody>
          <a:bodyPr/>
          <a:lstStyle/>
          <a:p>
            <a:endParaRPr lang="en-US" dirty="0">
              <a:solidFill>
                <a:prstClr val="black"/>
              </a:solidFill>
            </a:endParaRPr>
          </a:p>
        </p:txBody>
      </p:sp>
      <p:sp>
        <p:nvSpPr>
          <p:cNvPr id="17415" name="Rectangle 7"/>
          <p:cNvSpPr>
            <a:spLocks noChangeArrowheads="1"/>
          </p:cNvSpPr>
          <p:nvPr/>
        </p:nvSpPr>
        <p:spPr bwMode="auto">
          <a:xfrm>
            <a:off x="7651929" y="6629403"/>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00" b="1" dirty="0">
              <a:solidFill>
                <a:srgbClr val="FF0000"/>
              </a:solidFill>
            </a:endParaRPr>
          </a:p>
        </p:txBody>
      </p:sp>
      <p:sp>
        <p:nvSpPr>
          <p:cNvPr id="17417" name="Text Box 15"/>
          <p:cNvSpPr txBox="1">
            <a:spLocks noChangeArrowheads="1"/>
          </p:cNvSpPr>
          <p:nvPr/>
        </p:nvSpPr>
        <p:spPr bwMode="auto">
          <a:xfrm>
            <a:off x="1136217" y="1647261"/>
            <a:ext cx="80089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sz="2400" dirty="0" smtClean="0">
                <a:solidFill>
                  <a:prstClr val="black"/>
                </a:solidFill>
                <a:latin typeface="Calibri"/>
              </a:rPr>
              <a:t>You should carry an </a:t>
            </a:r>
            <a:r>
              <a:rPr lang="en-GB" sz="2400" b="1" dirty="0" smtClean="0">
                <a:solidFill>
                  <a:prstClr val="black"/>
                </a:solidFill>
                <a:latin typeface="Calibri"/>
              </a:rPr>
              <a:t>on-pack promotion </a:t>
            </a:r>
            <a:r>
              <a:rPr lang="en-GB" sz="2400" dirty="0" smtClean="0">
                <a:solidFill>
                  <a:prstClr val="black"/>
                </a:solidFill>
                <a:latin typeface="Calibri"/>
              </a:rPr>
              <a:t>that encourages young people, aged 14-25, to get involved with Special Olympics Great Britain’s Play Unified campaign. Use </a:t>
            </a:r>
            <a:r>
              <a:rPr lang="en-GB" sz="2400" b="1" dirty="0" smtClean="0">
                <a:solidFill>
                  <a:prstClr val="black"/>
                </a:solidFill>
                <a:latin typeface="Calibri"/>
              </a:rPr>
              <a:t>one slide </a:t>
            </a:r>
            <a:r>
              <a:rPr lang="en-GB" sz="2400" dirty="0" smtClean="0">
                <a:solidFill>
                  <a:prstClr val="black"/>
                </a:solidFill>
                <a:latin typeface="Calibri"/>
              </a:rPr>
              <a:t>in your PowerPoint presentation to illustrate and explain how you could do this using your drink’s packaging as well as point of sale displays. Your promotion could support Play Unified in one or some of the ways below or you may have another idea.</a:t>
            </a:r>
          </a:p>
        </p:txBody>
      </p:sp>
      <p:sp>
        <p:nvSpPr>
          <p:cNvPr id="34"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Play Unified Promotion</a:t>
            </a:r>
            <a:endParaRPr lang="en-GB" b="1" dirty="0">
              <a:solidFill>
                <a:schemeClr val="tx1"/>
              </a:solidFill>
              <a:latin typeface="+mj-lt"/>
            </a:endParaRPr>
          </a:p>
        </p:txBody>
      </p:sp>
      <p:sp>
        <p:nvSpPr>
          <p:cNvPr id="13"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solidFill>
                  <a:prstClr val="black"/>
                </a:solidFill>
              </a:rPr>
              <a:pPr eaLnBrk="1" hangingPunct="1"/>
              <a:t>19</a:t>
            </a:fld>
            <a:endParaRPr lang="en-GB" sz="1400" dirty="0" smtClean="0">
              <a:solidFill>
                <a:prstClr val="black"/>
              </a:solidFill>
            </a:endParaRPr>
          </a:p>
        </p:txBody>
      </p:sp>
      <p:sp>
        <p:nvSpPr>
          <p:cNvPr id="20" name="Parallelogram 19"/>
          <p:cNvSpPr/>
          <p:nvPr/>
        </p:nvSpPr>
        <p:spPr>
          <a:xfrm>
            <a:off x="978362" y="4628180"/>
            <a:ext cx="8153491" cy="1107582"/>
          </a:xfrm>
          <a:prstGeom prst="parallelogram">
            <a:avLst/>
          </a:prstGeom>
          <a:solidFill>
            <a:schemeClr val="bg1"/>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rPr>
              <a:t>Encourages young people to get involved in </a:t>
            </a:r>
            <a:r>
              <a:rPr lang="en-GB" sz="1600" dirty="0">
                <a:solidFill>
                  <a:schemeClr val="tx1"/>
                </a:solidFill>
              </a:rPr>
              <a:t>U</a:t>
            </a:r>
            <a:r>
              <a:rPr lang="en-GB" sz="1600" dirty="0" smtClean="0">
                <a:solidFill>
                  <a:schemeClr val="tx1"/>
                </a:solidFill>
              </a:rPr>
              <a:t>nified Sports (which is part of the Play Unified Campaign) which brings </a:t>
            </a:r>
            <a:r>
              <a:rPr lang="en-GB" sz="1600" dirty="0">
                <a:solidFill>
                  <a:schemeClr val="tx1"/>
                </a:solidFill>
              </a:rPr>
              <a:t>together people with intellectual disabilities and people without to train and compete on the same teams and in the </a:t>
            </a:r>
            <a:r>
              <a:rPr lang="en-GB" sz="1600" dirty="0" smtClean="0">
                <a:solidFill>
                  <a:schemeClr val="tx1"/>
                </a:solidFill>
              </a:rPr>
              <a:t>same competitions</a:t>
            </a:r>
            <a:r>
              <a:rPr lang="en-GB" sz="1600" dirty="0">
                <a:solidFill>
                  <a:schemeClr val="tx1"/>
                </a:solidFill>
              </a:rPr>
              <a:t>. </a:t>
            </a:r>
          </a:p>
        </p:txBody>
      </p:sp>
    </p:spTree>
    <p:extLst>
      <p:ext uri="{BB962C8B-B14F-4D97-AF65-F5344CB8AC3E}">
        <p14:creationId xmlns:p14="http://schemas.microsoft.com/office/powerpoint/2010/main" val="427491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938021353"/>
              </p:ext>
            </p:extLst>
          </p:nvPr>
        </p:nvGraphicFramePr>
        <p:xfrm>
          <a:off x="1994059" y="1519942"/>
          <a:ext cx="5868670" cy="772668"/>
        </p:xfrm>
        <a:graphic>
          <a:graphicData uri="http://schemas.openxmlformats.org/drawingml/2006/table">
            <a:tbl>
              <a:tblPr firstRow="1" firstCol="1" bandRow="1" bandCol="1"/>
              <a:tblGrid>
                <a:gridCol w="1026795">
                  <a:extLst>
                    <a:ext uri="{9D8B030D-6E8A-4147-A177-3AD203B41FA5}">
                      <a16:colId xmlns:a16="http://schemas.microsoft.com/office/drawing/2014/main" val="649851882"/>
                    </a:ext>
                  </a:extLst>
                </a:gridCol>
                <a:gridCol w="1475105">
                  <a:extLst>
                    <a:ext uri="{9D8B030D-6E8A-4147-A177-3AD203B41FA5}">
                      <a16:colId xmlns:a16="http://schemas.microsoft.com/office/drawing/2014/main" val="1189024845"/>
                    </a:ext>
                  </a:extLst>
                </a:gridCol>
                <a:gridCol w="1716405">
                  <a:extLst>
                    <a:ext uri="{9D8B030D-6E8A-4147-A177-3AD203B41FA5}">
                      <a16:colId xmlns:a16="http://schemas.microsoft.com/office/drawing/2014/main" val="40980452"/>
                    </a:ext>
                  </a:extLst>
                </a:gridCol>
                <a:gridCol w="1650365">
                  <a:extLst>
                    <a:ext uri="{9D8B030D-6E8A-4147-A177-3AD203B41FA5}">
                      <a16:colId xmlns:a16="http://schemas.microsoft.com/office/drawing/2014/main" val="1050172569"/>
                    </a:ext>
                  </a:extLst>
                </a:gridCol>
              </a:tblGrid>
              <a:tr h="194310">
                <a:tc>
                  <a:txBody>
                    <a:bodyPr/>
                    <a:lstStyle/>
                    <a:p>
                      <a:pPr>
                        <a:lnSpc>
                          <a:spcPct val="115000"/>
                        </a:lnSpc>
                        <a:spcAft>
                          <a:spcPts val="0"/>
                        </a:spcAft>
                      </a:pPr>
                      <a:r>
                        <a:rPr lang="en-GB" sz="1100" b="1" dirty="0" smtClean="0">
                          <a:effectLst/>
                          <a:latin typeface="Arial" panose="020B0604020202020204" pitchFamily="34" charset="0"/>
                          <a:ea typeface="Times New Roman" panose="02020603050405020304" pitchFamily="18" charset="0"/>
                          <a:cs typeface="Times New Roman" panose="02020603050405020304" pitchFamily="18" charset="0"/>
                        </a:rPr>
                        <a:t>Course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nSpc>
                          <a:spcPct val="115000"/>
                        </a:lnSpc>
                        <a:spcAft>
                          <a:spcPts val="0"/>
                        </a:spcAft>
                      </a:pP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Business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Level 2</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4104662"/>
                  </a:ext>
                </a:extLst>
              </a:tr>
              <a:tr h="191135">
                <a:tc>
                  <a:txBody>
                    <a:bodyPr/>
                    <a:lstStyle/>
                    <a:p>
                      <a:pPr>
                        <a:lnSpc>
                          <a:spcPct val="115000"/>
                        </a:lnSpc>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Project Title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Coco-Cola Business Challenge Work Based Project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0513005"/>
                  </a:ext>
                </a:extLst>
              </a:tr>
              <a:tr h="191135">
                <a:tc>
                  <a:txBody>
                    <a:bodyPr/>
                    <a:lstStyle/>
                    <a:p>
                      <a:pPr>
                        <a:lnSpc>
                          <a:spcPct val="115000"/>
                        </a:lnSpc>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Tutor/s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Nick Nathanial</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22624488"/>
                  </a:ext>
                </a:extLst>
              </a:tr>
              <a:tr h="191135">
                <a:tc>
                  <a:txBody>
                    <a:bodyPr/>
                    <a:lstStyle/>
                    <a:p>
                      <a:pPr>
                        <a:lnSpc>
                          <a:spcPct val="115000"/>
                        </a:lnSpc>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Issue date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April 2020</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Completion date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August 2020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170585"/>
                  </a:ext>
                </a:extLst>
              </a:tr>
            </a:tbl>
          </a:graphicData>
        </a:graphic>
      </p:graphicFrame>
      <p:sp>
        <p:nvSpPr>
          <p:cNvPr id="3" name="Title 2"/>
          <p:cNvSpPr>
            <a:spLocks noGrp="1"/>
          </p:cNvSpPr>
          <p:nvPr>
            <p:ph type="title"/>
          </p:nvPr>
        </p:nvSpPr>
        <p:spPr/>
        <p:txBody>
          <a:bodyPr/>
          <a:lstStyle/>
          <a:p>
            <a:r>
              <a:rPr lang="en-GB" dirty="0" smtClean="0"/>
              <a:t>Project Overview</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17655726"/>
              </p:ext>
            </p:extLst>
          </p:nvPr>
        </p:nvGraphicFramePr>
        <p:xfrm>
          <a:off x="1646873" y="2581285"/>
          <a:ext cx="6612255" cy="3715957"/>
        </p:xfrm>
        <a:graphic>
          <a:graphicData uri="http://schemas.openxmlformats.org/drawingml/2006/table">
            <a:tbl>
              <a:tblPr firstRow="1" firstCol="1" bandRow="1" bandCol="1"/>
              <a:tblGrid>
                <a:gridCol w="6612255">
                  <a:extLst>
                    <a:ext uri="{9D8B030D-6E8A-4147-A177-3AD203B41FA5}">
                      <a16:colId xmlns:a16="http://schemas.microsoft.com/office/drawing/2014/main" val="588169652"/>
                    </a:ext>
                  </a:extLst>
                </a:gridCol>
              </a:tblGrid>
              <a:tr h="0">
                <a:tc>
                  <a:txBody>
                    <a:bodyPr/>
                    <a:lstStyle/>
                    <a:p>
                      <a:pPr>
                        <a:lnSpc>
                          <a:spcPct val="115000"/>
                        </a:lnSpc>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Project overview</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This year Coca Cola will be supporting </a:t>
                      </a: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the Special Olympics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Great Britain (SOGB), a fantastic charity that works to provide year-round sports training and athletic competition in a variety of Olympic-type sports for children and adults with intellectual disabilities.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This project asks you to form a company and develop a new, sustainable, healthy juice brand. Coca Cola plan to launch a promotional campaign for the new product at the beginning of the Special Olympics in September 2020</a:t>
                      </a:r>
                      <a:r>
                        <a:rPr lang="en-GB" sz="11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b="1"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Once you have completed your project, please forward this to the following email address along with your full name: </a:t>
                      </a:r>
                      <a:r>
                        <a:rPr lang="en-GB" sz="1100" b="1"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hlinkClick r:id="rId2"/>
                        </a:rPr>
                        <a:t>submissions@esc.ac.uk</a:t>
                      </a:r>
                      <a:r>
                        <a:rPr lang="en-GB" sz="1100" b="1" baseline="0"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a:t>
                      </a:r>
                      <a:r>
                        <a:rPr lang="en-GB" sz="1100" b="1"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We’ll then forward this on to our curriculum teams who will be in touch shortly.</a:t>
                      </a:r>
                    </a:p>
                    <a:p>
                      <a:pPr>
                        <a:lnSpc>
                          <a:spcPct val="115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789528"/>
                  </a:ext>
                </a:extLst>
              </a:tr>
              <a:tr h="0">
                <a:tc>
                  <a:txBody>
                    <a:bodyPr/>
                    <a:lstStyle/>
                    <a:p>
                      <a:pPr>
                        <a:lnSpc>
                          <a:spcPct val="115000"/>
                        </a:lnSpc>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Outcome of the project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1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This project has been developed to help you to prepare for the programme that you will be joining in September.  It will hopefully give you some insight in to the subject area and will support the development of your skills of working independently as well as assignment writing.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953094"/>
                  </a:ext>
                </a:extLst>
              </a:tr>
            </a:tbl>
          </a:graphicData>
        </a:graphic>
      </p:graphicFrame>
    </p:spTree>
    <p:extLst>
      <p:ext uri="{BB962C8B-B14F-4D97-AF65-F5344CB8AC3E}">
        <p14:creationId xmlns:p14="http://schemas.microsoft.com/office/powerpoint/2010/main" val="396480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846800" y="1469135"/>
            <a:ext cx="8421675" cy="4699845"/>
          </a:xfrm>
          <a:prstGeom prst="flowChartAlternateProcess">
            <a:avLst/>
          </a:prstGeom>
          <a:solidFill>
            <a:schemeClr val="bg1">
              <a:lumMod val="85000"/>
            </a:schemeClr>
          </a:solidFill>
          <a:ln w="9525">
            <a:solidFill>
              <a:srgbClr val="000000"/>
            </a:solidFill>
            <a:miter lim="800000"/>
            <a:headEnd/>
            <a:tailEnd/>
          </a:ln>
        </p:spPr>
        <p:txBody>
          <a:bodyPr/>
          <a:lstStyle/>
          <a:p>
            <a:endParaRPr lang="en-US" dirty="0">
              <a:solidFill>
                <a:prstClr val="black"/>
              </a:solidFill>
            </a:endParaRPr>
          </a:p>
        </p:txBody>
      </p:sp>
      <p:sp>
        <p:nvSpPr>
          <p:cNvPr id="17415" name="Rectangle 7"/>
          <p:cNvSpPr>
            <a:spLocks noChangeArrowheads="1"/>
          </p:cNvSpPr>
          <p:nvPr/>
        </p:nvSpPr>
        <p:spPr bwMode="auto">
          <a:xfrm>
            <a:off x="7651929" y="6629403"/>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000" b="1" dirty="0">
              <a:solidFill>
                <a:srgbClr val="FF0000"/>
              </a:solidFill>
            </a:endParaRPr>
          </a:p>
        </p:txBody>
      </p:sp>
      <p:sp>
        <p:nvSpPr>
          <p:cNvPr id="34"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Play Unified  Promotion: </a:t>
            </a:r>
            <a:r>
              <a:rPr lang="en-GB" b="1" dirty="0" smtClean="0">
                <a:solidFill>
                  <a:srgbClr val="FF0000"/>
                </a:solidFill>
                <a:latin typeface="+mj-lt"/>
              </a:rPr>
              <a:t>Tips</a:t>
            </a:r>
            <a:endParaRPr lang="en-GB" b="1" dirty="0">
              <a:solidFill>
                <a:srgbClr val="FF0000"/>
              </a:solidFill>
              <a:latin typeface="+mj-lt"/>
            </a:endParaRPr>
          </a:p>
        </p:txBody>
      </p:sp>
      <p:sp>
        <p:nvSpPr>
          <p:cNvPr id="13"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solidFill>
                  <a:prstClr val="black"/>
                </a:solidFill>
              </a:rPr>
              <a:pPr eaLnBrk="1" hangingPunct="1"/>
              <a:t>20</a:t>
            </a:fld>
            <a:endParaRPr lang="en-GB" sz="1400" dirty="0" smtClean="0">
              <a:solidFill>
                <a:prstClr val="black"/>
              </a:solidFill>
            </a:endParaRPr>
          </a:p>
        </p:txBody>
      </p:sp>
      <p:sp>
        <p:nvSpPr>
          <p:cNvPr id="11" name="Oval 78"/>
          <p:cNvSpPr>
            <a:spLocks noChangeArrowheads="1"/>
          </p:cNvSpPr>
          <p:nvPr/>
        </p:nvSpPr>
        <p:spPr bwMode="auto">
          <a:xfrm>
            <a:off x="4248402" y="3819057"/>
            <a:ext cx="3031678" cy="9711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How can you use social media in</a:t>
            </a:r>
          </a:p>
          <a:p>
            <a:pPr algn="ctr"/>
            <a:r>
              <a:rPr lang="en-GB" sz="1400" b="1" dirty="0">
                <a:solidFill>
                  <a:srgbClr val="FF0000"/>
                </a:solidFill>
              </a:rPr>
              <a:t>y</a:t>
            </a:r>
            <a:r>
              <a:rPr lang="en-GB" sz="1400" b="1" dirty="0" smtClean="0">
                <a:solidFill>
                  <a:srgbClr val="FF0000"/>
                </a:solidFill>
              </a:rPr>
              <a:t>our promotion?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906" y="1790488"/>
            <a:ext cx="1838583" cy="2352305"/>
          </a:xfrm>
          <a:prstGeom prst="rect">
            <a:avLst/>
          </a:prstGeom>
        </p:spPr>
      </p:pic>
      <p:sp>
        <p:nvSpPr>
          <p:cNvPr id="15" name="Oval 78"/>
          <p:cNvSpPr>
            <a:spLocks noChangeArrowheads="1"/>
          </p:cNvSpPr>
          <p:nvPr/>
        </p:nvSpPr>
        <p:spPr bwMode="auto">
          <a:xfrm>
            <a:off x="5764241" y="2680637"/>
            <a:ext cx="3203546" cy="108690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Have a clear message!</a:t>
            </a:r>
          </a:p>
        </p:txBody>
      </p:sp>
      <p:sp>
        <p:nvSpPr>
          <p:cNvPr id="3" name="Oval 2"/>
          <p:cNvSpPr/>
          <p:nvPr/>
        </p:nvSpPr>
        <p:spPr>
          <a:xfrm>
            <a:off x="3473854" y="3132355"/>
            <a:ext cx="927279" cy="532236"/>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i="1" dirty="0" smtClean="0">
                <a:solidFill>
                  <a:schemeClr val="tx1"/>
                </a:solidFill>
              </a:rPr>
              <a:t>Drinks</a:t>
            </a:r>
            <a:endParaRPr lang="en-GB" sz="1400" b="1" i="1" dirty="0">
              <a:solidFill>
                <a:schemeClr val="tx1"/>
              </a:solidFill>
            </a:endParaRPr>
          </a:p>
        </p:txBody>
      </p:sp>
      <p:sp>
        <p:nvSpPr>
          <p:cNvPr id="4" name="U-Turn Arrow 3"/>
          <p:cNvSpPr/>
          <p:nvPr/>
        </p:nvSpPr>
        <p:spPr>
          <a:xfrm flipH="1">
            <a:off x="3018203" y="2630079"/>
            <a:ext cx="919291" cy="502276"/>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7" name="Oval 78"/>
          <p:cNvSpPr>
            <a:spLocks noChangeArrowheads="1"/>
          </p:cNvSpPr>
          <p:nvPr/>
        </p:nvSpPr>
        <p:spPr bwMode="auto">
          <a:xfrm>
            <a:off x="3630219" y="1648496"/>
            <a:ext cx="3203546" cy="10784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As well as your drink’s packaging, </a:t>
            </a:r>
          </a:p>
          <a:p>
            <a:pPr algn="ctr"/>
            <a:r>
              <a:rPr lang="en-GB" sz="1400" b="1" dirty="0" smtClean="0">
                <a:solidFill>
                  <a:srgbClr val="FF0000"/>
                </a:solidFill>
              </a:rPr>
              <a:t>Think about how you could use</a:t>
            </a:r>
          </a:p>
          <a:p>
            <a:pPr algn="ctr"/>
            <a:r>
              <a:rPr lang="en-GB" sz="1400" b="1" dirty="0" smtClean="0">
                <a:solidFill>
                  <a:srgbClr val="FF0000"/>
                </a:solidFill>
              </a:rPr>
              <a:t>Point of sale, like this.</a:t>
            </a:r>
          </a:p>
        </p:txBody>
      </p:sp>
      <p:sp>
        <p:nvSpPr>
          <p:cNvPr id="16" name="Oval 15"/>
          <p:cNvSpPr/>
          <p:nvPr/>
        </p:nvSpPr>
        <p:spPr>
          <a:xfrm>
            <a:off x="949581" y="3109412"/>
            <a:ext cx="1354430" cy="532236"/>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i="1" dirty="0" smtClean="0">
                <a:solidFill>
                  <a:schemeClr val="tx1"/>
                </a:solidFill>
              </a:rPr>
              <a:t>Message</a:t>
            </a:r>
            <a:endParaRPr lang="en-GB" sz="1400" b="1" i="1" dirty="0">
              <a:solidFill>
                <a:schemeClr val="tx1"/>
              </a:solidFill>
            </a:endParaRPr>
          </a:p>
        </p:txBody>
      </p:sp>
      <p:cxnSp>
        <p:nvCxnSpPr>
          <p:cNvPr id="6" name="Straight Connector 5"/>
          <p:cNvCxnSpPr/>
          <p:nvPr/>
        </p:nvCxnSpPr>
        <p:spPr>
          <a:xfrm flipH="1">
            <a:off x="1880315" y="2150772"/>
            <a:ext cx="1141882" cy="9586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16" idx="6"/>
          </p:cNvCxnSpPr>
          <p:nvPr/>
        </p:nvCxnSpPr>
        <p:spPr>
          <a:xfrm flipH="1" flipV="1">
            <a:off x="2304011" y="3375530"/>
            <a:ext cx="567978" cy="1532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Oval 78"/>
          <p:cNvSpPr>
            <a:spLocks noChangeArrowheads="1"/>
          </p:cNvSpPr>
          <p:nvPr/>
        </p:nvSpPr>
        <p:spPr bwMode="auto">
          <a:xfrm>
            <a:off x="1216724" y="4790253"/>
            <a:ext cx="3031678" cy="9711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Look at other on-pack promotions</a:t>
            </a:r>
          </a:p>
          <a:p>
            <a:pPr algn="ctr"/>
            <a:r>
              <a:rPr lang="en-GB" sz="1400" b="1" dirty="0">
                <a:solidFill>
                  <a:srgbClr val="FF0000"/>
                </a:solidFill>
              </a:rPr>
              <a:t>f</a:t>
            </a:r>
            <a:r>
              <a:rPr lang="en-GB" sz="1400" b="1" dirty="0" smtClean="0">
                <a:solidFill>
                  <a:srgbClr val="FF0000"/>
                </a:solidFill>
              </a:rPr>
              <a:t>or inspiration.</a:t>
            </a:r>
          </a:p>
        </p:txBody>
      </p:sp>
      <p:sp>
        <p:nvSpPr>
          <p:cNvPr id="22" name="Oval 78"/>
          <p:cNvSpPr>
            <a:spLocks noChangeArrowheads="1"/>
          </p:cNvSpPr>
          <p:nvPr/>
        </p:nvSpPr>
        <p:spPr bwMode="auto">
          <a:xfrm>
            <a:off x="5317926" y="4914061"/>
            <a:ext cx="3031678" cy="9711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Use Play Unified Branding.</a:t>
            </a:r>
          </a:p>
        </p:txBody>
      </p:sp>
    </p:spTree>
    <p:extLst>
      <p:ext uri="{BB962C8B-B14F-4D97-AF65-F5344CB8AC3E}">
        <p14:creationId xmlns:p14="http://schemas.microsoft.com/office/powerpoint/2010/main" val="26863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324" y="591989"/>
            <a:ext cx="2348445" cy="3262107"/>
          </a:xfrm>
          <a:prstGeom prst="rect">
            <a:avLst/>
          </a:prstGeom>
        </p:spPr>
      </p:pic>
      <p:sp>
        <p:nvSpPr>
          <p:cNvPr id="15362"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endParaRPr lang="en-US" sz="1000" b="1" dirty="0" smtClean="0">
              <a:solidFill>
                <a:srgbClr val="FF0000"/>
              </a:solidFill>
            </a:endParaRPr>
          </a:p>
        </p:txBody>
      </p:sp>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solidFill>
                  <a:srgbClr val="000000"/>
                </a:solidFill>
              </a:rPr>
              <a:pPr eaLnBrk="1" hangingPunct="1"/>
              <a:t>21</a:t>
            </a:fld>
            <a:endParaRPr lang="en-GB" sz="1400" dirty="0" smtClean="0">
              <a:solidFill>
                <a:srgbClr val="000000"/>
              </a:solidFill>
            </a:endParaRPr>
          </a:p>
        </p:txBody>
      </p:sp>
      <p:sp>
        <p:nvSpPr>
          <p:cNvPr id="9" name="Title 2"/>
          <p:cNvSpPr txBox="1">
            <a:spLocks/>
          </p:cNvSpPr>
          <p:nvPr/>
        </p:nvSpPr>
        <p:spPr>
          <a:xfrm>
            <a:off x="227111" y="191939"/>
            <a:ext cx="8915400" cy="1256317"/>
          </a:xfrm>
          <a:prstGeom prst="rect">
            <a:avLst/>
          </a:prstGeom>
        </p:spPr>
        <p:txBody>
          <a:bodyPr anchor="t" anchorCtr="0">
            <a:normAutofit/>
          </a:bodyPr>
          <a:lstStyle>
            <a:lvl1pPr algn="ctr" defTabSz="457200" rtl="0" eaLnBrk="1" latinLnBrk="0" hangingPunct="1">
              <a:spcBef>
                <a:spcPct val="0"/>
              </a:spcBef>
              <a:buNone/>
              <a:defRPr sz="3600" kern="1200">
                <a:solidFill>
                  <a:srgbClr val="535451"/>
                </a:solidFill>
                <a:latin typeface="Arial Rounded MT Bold"/>
                <a:ea typeface="+mj-ea"/>
                <a:cs typeface="Arial Rounded MT 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ysClr val="windowText" lastClr="000000"/>
                </a:solidFill>
                <a:effectLst/>
                <a:uLnTx/>
                <a:uFillTx/>
                <a:latin typeface="Calibri"/>
                <a:ea typeface="+mj-ea"/>
              </a:rPr>
              <a:t>Play</a:t>
            </a:r>
            <a:r>
              <a:rPr kumimoji="0" lang="en-GB" sz="2800" b="1" i="0" u="none" strike="noStrike" kern="1200" cap="none" spc="0" normalizeH="0" noProof="0" dirty="0" smtClean="0">
                <a:ln>
                  <a:noFill/>
                </a:ln>
                <a:solidFill>
                  <a:sysClr val="windowText" lastClr="000000"/>
                </a:solidFill>
                <a:effectLst/>
                <a:uLnTx/>
                <a:uFillTx/>
                <a:latin typeface="Calibri"/>
                <a:ea typeface="+mj-ea"/>
              </a:rPr>
              <a:t> Unified </a:t>
            </a:r>
            <a:r>
              <a:rPr kumimoji="0" lang="en-GB" sz="2800" b="1" i="0" u="none" strike="noStrike" kern="1200" cap="none" spc="0" normalizeH="0" baseline="0" noProof="0" dirty="0" smtClean="0">
                <a:ln>
                  <a:noFill/>
                </a:ln>
                <a:solidFill>
                  <a:sysClr val="windowText" lastClr="000000"/>
                </a:solidFill>
                <a:effectLst/>
                <a:uLnTx/>
                <a:uFillTx/>
                <a:latin typeface="Calibri"/>
                <a:ea typeface="+mj-ea"/>
              </a:rPr>
              <a:t>Promotion: </a:t>
            </a:r>
            <a:r>
              <a:rPr kumimoji="0" lang="en-GB" sz="2800" b="1" i="0" u="none" strike="noStrike" kern="1200" cap="none" spc="0" normalizeH="0" baseline="0" noProof="0" dirty="0" smtClean="0">
                <a:ln>
                  <a:noFill/>
                </a:ln>
                <a:solidFill>
                  <a:srgbClr val="FF0000"/>
                </a:solidFill>
                <a:effectLst/>
                <a:uLnTx/>
                <a:uFillTx/>
                <a:latin typeface="Calibri"/>
                <a:ea typeface="+mj-ea"/>
              </a:rPr>
              <a:t>Point of Sale Display Template</a:t>
            </a:r>
            <a:endParaRPr kumimoji="0" lang="en-GB" sz="2800" b="1" i="0" u="none" strike="noStrike" kern="1200" cap="none" spc="0" normalizeH="0" baseline="0" noProof="0" dirty="0">
              <a:ln>
                <a:noFill/>
              </a:ln>
              <a:solidFill>
                <a:srgbClr val="FF0000"/>
              </a:solidFill>
              <a:effectLst/>
              <a:uLnTx/>
              <a:uFillTx/>
              <a:latin typeface="Calibri"/>
              <a:ea typeface="+mj-ea"/>
            </a:endParaRPr>
          </a:p>
        </p:txBody>
      </p:sp>
      <p:sp>
        <p:nvSpPr>
          <p:cNvPr id="10" name="Round Same Side Corner Rectangle 9"/>
          <p:cNvSpPr/>
          <p:nvPr/>
        </p:nvSpPr>
        <p:spPr>
          <a:xfrm rot="10800000" flipV="1">
            <a:off x="3560493" y="1136216"/>
            <a:ext cx="2248636" cy="2173654"/>
          </a:xfrm>
          <a:prstGeom prst="round2Same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bwMode="auto">
          <a:xfrm>
            <a:off x="3560493" y="3515932"/>
            <a:ext cx="2248636" cy="3236582"/>
          </a:xfrm>
          <a:prstGeom prst="rect">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1" name="Flowchart: Manual Input 10"/>
          <p:cNvSpPr/>
          <p:nvPr/>
        </p:nvSpPr>
        <p:spPr>
          <a:xfrm rot="5400000">
            <a:off x="6126004" y="4168309"/>
            <a:ext cx="3236583" cy="1931831"/>
          </a:xfrm>
          <a:prstGeom prst="flowChartManualInp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lowchart: Manual Input 11"/>
          <p:cNvSpPr/>
          <p:nvPr/>
        </p:nvSpPr>
        <p:spPr>
          <a:xfrm rot="5400000" flipV="1">
            <a:off x="48706" y="4132622"/>
            <a:ext cx="3236583" cy="1977446"/>
          </a:xfrm>
          <a:prstGeom prst="flowChartManualInp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bwMode="auto">
          <a:xfrm>
            <a:off x="2859109" y="1206682"/>
            <a:ext cx="489398" cy="44331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1</a:t>
            </a:r>
          </a:p>
        </p:txBody>
      </p:sp>
      <p:sp>
        <p:nvSpPr>
          <p:cNvPr id="15" name="Oval 14"/>
          <p:cNvSpPr/>
          <p:nvPr/>
        </p:nvSpPr>
        <p:spPr bwMode="auto">
          <a:xfrm>
            <a:off x="6179712" y="3515287"/>
            <a:ext cx="489398" cy="44331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latin typeface="Arial" charset="0"/>
              </a:rPr>
              <a:t>3</a:t>
            </a:r>
            <a:endParaRPr kumimoji="0" lang="en-GB" sz="16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459334" y="3503053"/>
            <a:ext cx="489398" cy="44331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latin typeface="Arial" charset="0"/>
              </a:rPr>
              <a:t>3</a:t>
            </a:r>
            <a:endParaRPr kumimoji="0" lang="en-GB" sz="16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3007216" y="3503053"/>
            <a:ext cx="489398" cy="44331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latin typeface="Arial" charset="0"/>
              </a:rPr>
              <a:t>2</a:t>
            </a:r>
            <a:endParaRPr kumimoji="0" lang="en-GB"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07334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7"/>
          <p:cNvGraphicFramePr>
            <a:graphicFrameLocks noGrp="1"/>
          </p:cNvGraphicFramePr>
          <p:nvPr>
            <p:extLst>
              <p:ext uri="{D42A27DB-BD31-4B8C-83A1-F6EECF244321}">
                <p14:modId xmlns:p14="http://schemas.microsoft.com/office/powerpoint/2010/main" val="3692304775"/>
              </p:ext>
            </p:extLst>
          </p:nvPr>
        </p:nvGraphicFramePr>
        <p:xfrm>
          <a:off x="1316695" y="1072055"/>
          <a:ext cx="8084882" cy="4776955"/>
        </p:xfrm>
        <a:graphic>
          <a:graphicData uri="http://schemas.openxmlformats.org/drawingml/2006/table">
            <a:tbl>
              <a:tblPr/>
              <a:tblGrid>
                <a:gridCol w="3823478">
                  <a:extLst>
                    <a:ext uri="{9D8B030D-6E8A-4147-A177-3AD203B41FA5}">
                      <a16:colId xmlns:a16="http://schemas.microsoft.com/office/drawing/2014/main" val="20000"/>
                    </a:ext>
                  </a:extLst>
                </a:gridCol>
                <a:gridCol w="4261404">
                  <a:extLst>
                    <a:ext uri="{9D8B030D-6E8A-4147-A177-3AD203B41FA5}">
                      <a16:colId xmlns:a16="http://schemas.microsoft.com/office/drawing/2014/main" val="20001"/>
                    </a:ext>
                  </a:extLst>
                </a:gridCol>
              </a:tblGrid>
              <a:tr h="60862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mj-lt"/>
                        </a:rPr>
                        <a:t>Judging Criteria: </a:t>
                      </a:r>
                    </a:p>
                  </a:txBody>
                  <a:tcPr marL="91455" marR="91455" marT="45736" marB="4573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extLst>
                  <a:ext uri="{0D108BD9-81ED-4DB2-BD59-A6C34878D82A}">
                    <a16:rowId xmlns:a16="http://schemas.microsoft.com/office/drawing/2014/main" val="10000"/>
                  </a:ext>
                </a:extLst>
              </a:tr>
              <a:tr h="760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rPr>
                        <a:t>Answering The Brief</a:t>
                      </a:r>
                      <a:endParaRPr kumimoji="0" lang="en-US" sz="1600" b="0" i="0" u="none" strike="noStrike" cap="none" normalizeH="0" baseline="0" dirty="0" smtClean="0">
                        <a:ln>
                          <a:noFill/>
                        </a:ln>
                        <a:solidFill>
                          <a:schemeClr val="tx1"/>
                        </a:solidFill>
                        <a:effectLst/>
                        <a:latin typeface="+mn-lt"/>
                      </a:endParaRPr>
                    </a:p>
                  </a:txBody>
                  <a:tcPr marL="91455" marR="91455"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mn-lt"/>
                        </a:rPr>
                        <a:t>Have you read the instructions carefully and come up with the type of product we have asked for?</a:t>
                      </a:r>
                      <a:endParaRPr kumimoji="0" lang="en-US" sz="1200" b="0" i="1" u="none" strike="noStrike" cap="none" normalizeH="0" baseline="0" dirty="0" smtClean="0">
                        <a:ln>
                          <a:noFill/>
                        </a:ln>
                        <a:solidFill>
                          <a:schemeClr val="tx1"/>
                        </a:solidFill>
                        <a:effectLst/>
                        <a:latin typeface="+mn-lt"/>
                      </a:endParaRPr>
                    </a:p>
                  </a:txBody>
                  <a:tcPr marL="91455" marR="91455"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67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rPr>
                        <a:t>Viability</a:t>
                      </a:r>
                      <a:endParaRPr kumimoji="0" lang="en-US" sz="1600" b="0" i="0" u="none" strike="noStrike" cap="none" normalizeH="0" baseline="0" dirty="0" smtClean="0">
                        <a:ln>
                          <a:noFill/>
                        </a:ln>
                        <a:solidFill>
                          <a:schemeClr val="tx1"/>
                        </a:solidFill>
                        <a:effectLst/>
                        <a:latin typeface="+mn-lt"/>
                      </a:endParaRPr>
                    </a:p>
                  </a:txBody>
                  <a:tcPr marL="91455" marR="91455"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mn-lt"/>
                        </a:rPr>
                        <a:t>Is your idea realistic? Is it something Coca-Cola might invest in? Completing the cost, price and profit sheet accurately is essential.</a:t>
                      </a:r>
                      <a:endParaRPr kumimoji="0" lang="en-US" sz="1200" b="0" i="1" u="none" strike="noStrike" cap="none" normalizeH="0" baseline="0" dirty="0" smtClean="0">
                        <a:ln>
                          <a:noFill/>
                        </a:ln>
                        <a:solidFill>
                          <a:schemeClr val="tx1"/>
                        </a:solidFill>
                        <a:effectLst/>
                        <a:latin typeface="+mn-lt"/>
                      </a:endParaRPr>
                    </a:p>
                  </a:txBody>
                  <a:tcPr marL="91455" marR="91455"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65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rPr>
                        <a:t>Research and Investigation</a:t>
                      </a:r>
                      <a:endParaRPr kumimoji="0" lang="en-US" sz="1600" b="0" i="0" u="none" strike="noStrike" cap="none" normalizeH="0" baseline="0" dirty="0" smtClean="0">
                        <a:ln>
                          <a:noFill/>
                        </a:ln>
                        <a:solidFill>
                          <a:schemeClr val="tx1"/>
                        </a:solidFill>
                        <a:effectLst/>
                        <a:latin typeface="+mn-lt"/>
                      </a:endParaRPr>
                    </a:p>
                  </a:txBody>
                  <a:tcPr marL="91455" marR="91455"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mn-lt"/>
                        </a:rPr>
                        <a:t>Have your idea and all elements of the brief been well researched? Have you understood what Special Olympics GB and Project Unify are all about?</a:t>
                      </a:r>
                      <a:endParaRPr kumimoji="0" lang="en-US" sz="1200" b="0" i="1" u="none" strike="noStrike" cap="none" normalizeH="0" baseline="0" dirty="0" smtClean="0">
                        <a:ln>
                          <a:noFill/>
                        </a:ln>
                        <a:solidFill>
                          <a:schemeClr val="tx1"/>
                        </a:solidFill>
                        <a:effectLst/>
                        <a:latin typeface="+mn-lt"/>
                      </a:endParaRPr>
                    </a:p>
                  </a:txBody>
                  <a:tcPr marL="91455" marR="91455"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95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rPr>
                        <a:t>General Presentation</a:t>
                      </a:r>
                      <a:endParaRPr kumimoji="0" lang="en-US" sz="1600" b="0" i="0" u="none" strike="noStrike" cap="none" normalizeH="0" baseline="0" dirty="0" smtClean="0">
                        <a:ln>
                          <a:noFill/>
                        </a:ln>
                        <a:solidFill>
                          <a:schemeClr val="tx1"/>
                        </a:solidFill>
                        <a:effectLst/>
                        <a:latin typeface="+mn-lt"/>
                      </a:endParaRPr>
                    </a:p>
                  </a:txBody>
                  <a:tcPr marL="91455" marR="91455"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mn-lt"/>
                        </a:rPr>
                        <a:t>Have you presented your work professionally and shown attention to detail?</a:t>
                      </a:r>
                      <a:endParaRPr kumimoji="0" lang="en-US" sz="1800" b="0" i="0" u="none" strike="noStrike" cap="none" normalizeH="0" baseline="0" dirty="0" smtClean="0">
                        <a:ln>
                          <a:noFill/>
                        </a:ln>
                        <a:solidFill>
                          <a:schemeClr val="tx1"/>
                        </a:solidFill>
                        <a:effectLst/>
                        <a:latin typeface="+mn-lt"/>
                      </a:endParaRPr>
                    </a:p>
                  </a:txBody>
                  <a:tcPr marL="91455" marR="91455"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80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rPr>
                        <a:t>Creativity</a:t>
                      </a:r>
                      <a:endParaRPr kumimoji="0" lang="en-US" sz="1600" b="0" i="0" u="none" strike="noStrike" cap="none" normalizeH="0" baseline="0" dirty="0" smtClean="0">
                        <a:ln>
                          <a:noFill/>
                        </a:ln>
                        <a:solidFill>
                          <a:schemeClr val="tx1"/>
                        </a:solidFill>
                        <a:effectLst/>
                        <a:latin typeface="+mn-lt"/>
                      </a:endParaRPr>
                    </a:p>
                  </a:txBody>
                  <a:tcPr marL="91455" marR="91455"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mn-lt"/>
                        </a:rPr>
                        <a:t>Is your idea original?</a:t>
                      </a:r>
                      <a:endParaRPr kumimoji="0" lang="en-US" sz="1200" b="0" i="1" u="none" strike="noStrike" cap="none" normalizeH="0" baseline="0" dirty="0" smtClean="0">
                        <a:ln>
                          <a:noFill/>
                        </a:ln>
                        <a:solidFill>
                          <a:schemeClr val="tx1"/>
                        </a:solidFill>
                        <a:effectLst/>
                        <a:latin typeface="+mn-lt"/>
                      </a:endParaRPr>
                    </a:p>
                  </a:txBody>
                  <a:tcPr marL="91455" marR="91455"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4651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1010774" y="1376365"/>
            <a:ext cx="7934050" cy="5024435"/>
          </a:xfrm>
          <a:prstGeom prst="flowChartAlternateProcess">
            <a:avLst/>
          </a:prstGeom>
          <a:solidFill>
            <a:schemeClr val="bg1">
              <a:lumMod val="85000"/>
            </a:schemeClr>
          </a:solidFill>
          <a:ln w="9525">
            <a:solidFill>
              <a:srgbClr val="000000"/>
            </a:solidFill>
            <a:miter lim="800000"/>
            <a:headEnd/>
            <a:tailEnd/>
          </a:ln>
        </p:spPr>
        <p:txBody>
          <a:bodyPr/>
          <a:lstStyle/>
          <a:p>
            <a:pPr algn="l">
              <a:defRPr/>
            </a:pPr>
            <a:endParaRPr lang="en-US" dirty="0"/>
          </a:p>
        </p:txBody>
      </p:sp>
      <p:sp>
        <p:nvSpPr>
          <p:cNvPr id="19459" name="Rectangle 7"/>
          <p:cNvSpPr>
            <a:spLocks noChangeArrowheads="1"/>
          </p:cNvSpPr>
          <p:nvPr/>
        </p:nvSpPr>
        <p:spPr bwMode="auto">
          <a:xfrm>
            <a:off x="7651929" y="6629403"/>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9461" name="Text Box 9"/>
          <p:cNvSpPr txBox="1">
            <a:spLocks noChangeArrowheads="1"/>
          </p:cNvSpPr>
          <p:nvPr/>
        </p:nvSpPr>
        <p:spPr bwMode="auto">
          <a:xfrm>
            <a:off x="1649429" y="1376363"/>
            <a:ext cx="6656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GB" dirty="0"/>
          </a:p>
          <a:p>
            <a:pPr eaLnBrk="1" hangingPunct="1">
              <a:spcBef>
                <a:spcPct val="50000"/>
              </a:spcBef>
              <a:buFontTx/>
              <a:buChar char="-"/>
            </a:pPr>
            <a:endParaRPr lang="en-GB" dirty="0"/>
          </a:p>
        </p:txBody>
      </p:sp>
      <p:sp>
        <p:nvSpPr>
          <p:cNvPr id="19462" name="Text Box 10"/>
          <p:cNvSpPr txBox="1">
            <a:spLocks noChangeArrowheads="1"/>
          </p:cNvSpPr>
          <p:nvPr/>
        </p:nvSpPr>
        <p:spPr bwMode="auto">
          <a:xfrm>
            <a:off x="1199225" y="1691768"/>
            <a:ext cx="753043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sz="1400" dirty="0" smtClean="0"/>
              <a:t>	</a:t>
            </a:r>
            <a:r>
              <a:rPr lang="en-GB" sz="1400" dirty="0" smtClean="0">
                <a:latin typeface="+mn-lt"/>
              </a:rPr>
              <a:t>Your project should include the following slides in your PowerPoint presentation: </a:t>
            </a:r>
          </a:p>
          <a:p>
            <a:pPr eaLnBrk="1" hangingPunct="1"/>
            <a:endParaRPr lang="en-GB" sz="1400" dirty="0" smtClean="0">
              <a:latin typeface="+mn-lt"/>
            </a:endParaRPr>
          </a:p>
          <a:p>
            <a:pPr lvl="1" eaLnBrk="1" hangingPunct="1">
              <a:buFont typeface="Arial" panose="020B0604020202020204" pitchFamily="34" charset="0"/>
              <a:buChar char="•"/>
            </a:pPr>
            <a:r>
              <a:rPr lang="en-GB" sz="1400" dirty="0" smtClean="0">
                <a:latin typeface="+mn-lt"/>
              </a:rPr>
              <a:t>Company Profile </a:t>
            </a:r>
          </a:p>
          <a:p>
            <a:pPr lvl="1" eaLnBrk="1" hangingPunct="1">
              <a:buFont typeface="Arial" panose="020B0604020202020204" pitchFamily="34" charset="0"/>
              <a:buChar char="•"/>
            </a:pPr>
            <a:r>
              <a:rPr lang="en-GB" sz="1400" dirty="0" smtClean="0">
                <a:latin typeface="+mn-lt"/>
              </a:rPr>
              <a:t>Ingredients Sheet </a:t>
            </a:r>
          </a:p>
          <a:p>
            <a:pPr lvl="1" eaLnBrk="1" hangingPunct="1">
              <a:buFont typeface="Arial" panose="020B0604020202020204" pitchFamily="34" charset="0"/>
              <a:buChar char="•"/>
            </a:pPr>
            <a:r>
              <a:rPr lang="en-GB" sz="1400" dirty="0" smtClean="0">
                <a:latin typeface="+mn-lt"/>
              </a:rPr>
              <a:t>GDAs </a:t>
            </a:r>
          </a:p>
          <a:p>
            <a:pPr lvl="1" eaLnBrk="1" hangingPunct="1">
              <a:buFont typeface="Arial" panose="020B0604020202020204" pitchFamily="34" charset="0"/>
              <a:buChar char="•"/>
            </a:pPr>
            <a:r>
              <a:rPr lang="en-GB" sz="1400" dirty="0" smtClean="0">
                <a:latin typeface="+mn-lt"/>
              </a:rPr>
              <a:t>Play Unified Promotion</a:t>
            </a:r>
          </a:p>
          <a:p>
            <a:pPr lvl="1" eaLnBrk="1" hangingPunct="1">
              <a:buFont typeface="Arial" panose="020B0604020202020204" pitchFamily="34" charset="0"/>
              <a:buChar char="•"/>
            </a:pPr>
            <a:r>
              <a:rPr lang="en-GB" sz="1400" dirty="0" smtClean="0">
                <a:latin typeface="+mn-lt"/>
              </a:rPr>
              <a:t>Cost, Price and Profit Sheet </a:t>
            </a:r>
          </a:p>
          <a:p>
            <a:pPr eaLnBrk="1" hangingPunct="1"/>
            <a:endParaRPr lang="en-GB" sz="1400" dirty="0" smtClean="0">
              <a:latin typeface="+mn-lt"/>
            </a:endParaRPr>
          </a:p>
          <a:p>
            <a:pPr eaLnBrk="1" hangingPunct="1"/>
            <a:r>
              <a:rPr lang="en-GB" sz="1400" dirty="0" smtClean="0">
                <a:latin typeface="+mn-lt"/>
              </a:rPr>
              <a:t>	The rest of your PowerPoint should be used to communicate your juice brand concept. </a:t>
            </a:r>
            <a:r>
              <a:rPr lang="en-GB" sz="1400" b="1" dirty="0">
                <a:latin typeface="+mn-lt"/>
              </a:rPr>
              <a:t> </a:t>
            </a:r>
            <a:r>
              <a:rPr lang="en-GB" sz="1400" dirty="0" smtClean="0">
                <a:latin typeface="+mn-lt"/>
              </a:rPr>
              <a:t>Consider including:</a:t>
            </a:r>
            <a:endParaRPr lang="en-GB" sz="1400" dirty="0">
              <a:latin typeface="+mn-lt"/>
            </a:endParaRPr>
          </a:p>
          <a:p>
            <a:pPr lvl="1" eaLnBrk="1" hangingPunct="1"/>
            <a:endParaRPr lang="en-GB" sz="1400" dirty="0">
              <a:latin typeface="+mn-lt"/>
            </a:endParaRPr>
          </a:p>
          <a:p>
            <a:pPr lvl="1" eaLnBrk="1" hangingPunct="1">
              <a:buFont typeface="Arial" panose="020B0604020202020204" pitchFamily="34" charset="0"/>
              <a:buChar char="•"/>
            </a:pPr>
            <a:r>
              <a:rPr lang="en-GB" sz="1400" dirty="0" smtClean="0">
                <a:latin typeface="+mn-lt"/>
              </a:rPr>
              <a:t>Any </a:t>
            </a:r>
            <a:r>
              <a:rPr lang="en-GB" sz="1400" dirty="0">
                <a:latin typeface="+mn-lt"/>
              </a:rPr>
              <a:t>market research you carried </a:t>
            </a:r>
            <a:r>
              <a:rPr lang="en-GB" sz="1400" dirty="0" smtClean="0">
                <a:latin typeface="+mn-lt"/>
              </a:rPr>
              <a:t>out (including research on your competition) </a:t>
            </a:r>
            <a:endParaRPr lang="en-GB" sz="1400" dirty="0">
              <a:latin typeface="+mn-lt"/>
            </a:endParaRPr>
          </a:p>
          <a:p>
            <a:pPr lvl="1" eaLnBrk="1" hangingPunct="1">
              <a:buFont typeface="Arial" panose="020B0604020202020204" pitchFamily="34" charset="0"/>
              <a:buChar char="•"/>
            </a:pPr>
            <a:r>
              <a:rPr lang="en-GB" sz="1400" dirty="0">
                <a:latin typeface="+mn-lt"/>
              </a:rPr>
              <a:t>What kind of drink it </a:t>
            </a:r>
            <a:r>
              <a:rPr lang="en-GB" sz="1400" dirty="0" smtClean="0">
                <a:latin typeface="+mn-lt"/>
              </a:rPr>
              <a:t>is</a:t>
            </a:r>
            <a:endParaRPr lang="en-GB" sz="1400" dirty="0">
              <a:latin typeface="+mn-lt"/>
            </a:endParaRPr>
          </a:p>
          <a:p>
            <a:pPr lvl="1" eaLnBrk="1" hangingPunct="1">
              <a:buFont typeface="Arial" panose="020B0604020202020204" pitchFamily="34" charset="0"/>
              <a:buChar char="•"/>
            </a:pPr>
            <a:r>
              <a:rPr lang="en-GB" sz="1400" dirty="0" smtClean="0">
                <a:latin typeface="+mn-lt"/>
              </a:rPr>
              <a:t>Illustration of your packaging </a:t>
            </a:r>
          </a:p>
          <a:p>
            <a:pPr lvl="1" eaLnBrk="1" hangingPunct="1">
              <a:buFont typeface="Arial" panose="020B0604020202020204" pitchFamily="34" charset="0"/>
              <a:buChar char="•"/>
            </a:pPr>
            <a:r>
              <a:rPr lang="en-GB" sz="1400" dirty="0" smtClean="0">
                <a:latin typeface="+mn-lt"/>
              </a:rPr>
              <a:t>Any promotional materials you intend to use (including advertising) </a:t>
            </a:r>
            <a:endParaRPr lang="en-GB" sz="1400" dirty="0">
              <a:latin typeface="+mn-lt"/>
            </a:endParaRPr>
          </a:p>
          <a:p>
            <a:pPr lvl="1" eaLnBrk="1" hangingPunct="1">
              <a:buFont typeface="Arial" panose="020B0604020202020204" pitchFamily="34" charset="0"/>
              <a:buChar char="•"/>
            </a:pPr>
            <a:r>
              <a:rPr lang="en-GB" sz="1400" dirty="0">
                <a:latin typeface="+mn-lt"/>
              </a:rPr>
              <a:t>Your USP and why your target market will buy your </a:t>
            </a:r>
            <a:r>
              <a:rPr lang="en-GB" sz="1400" dirty="0" smtClean="0">
                <a:latin typeface="+mn-lt"/>
              </a:rPr>
              <a:t>drink</a:t>
            </a:r>
            <a:endParaRPr lang="en-GB" sz="1400" dirty="0">
              <a:latin typeface="+mn-lt"/>
            </a:endParaRPr>
          </a:p>
          <a:p>
            <a:pPr lvl="1" eaLnBrk="1" hangingPunct="1">
              <a:buFont typeface="Arial" panose="020B0604020202020204" pitchFamily="34" charset="0"/>
              <a:buChar char="•"/>
            </a:pPr>
            <a:r>
              <a:rPr lang="en-GB" sz="1400" dirty="0" smtClean="0">
                <a:latin typeface="+mn-lt"/>
              </a:rPr>
              <a:t>Your pricing strategy and how you might market your drink</a:t>
            </a:r>
            <a:endParaRPr lang="en-GB" sz="1400" dirty="0">
              <a:latin typeface="+mn-lt"/>
            </a:endParaRPr>
          </a:p>
          <a:p>
            <a:pPr lvl="1" eaLnBrk="1" hangingPunct="1">
              <a:buFont typeface="Arial" panose="020B0604020202020204" pitchFamily="34" charset="0"/>
              <a:buChar char="•"/>
            </a:pPr>
            <a:r>
              <a:rPr lang="en-GB" sz="1400" dirty="0">
                <a:latin typeface="+mn-lt"/>
              </a:rPr>
              <a:t>Anything you are doing to be more </a:t>
            </a:r>
            <a:r>
              <a:rPr lang="en-GB" sz="1400" dirty="0" smtClean="0">
                <a:latin typeface="+mn-lt"/>
              </a:rPr>
              <a:t>sustainable</a:t>
            </a:r>
            <a:endParaRPr lang="en-GB" sz="1400" dirty="0">
              <a:latin typeface="+mn-lt"/>
            </a:endParaRPr>
          </a:p>
        </p:txBody>
      </p:sp>
      <p:sp>
        <p:nvSpPr>
          <p:cNvPr id="9" name="Title 2"/>
          <p:cNvSpPr>
            <a:spLocks noGrp="1"/>
          </p:cNvSpPr>
          <p:nvPr>
            <p:ph type="ctrTitle"/>
          </p:nvPr>
        </p:nvSpPr>
        <p:spPr>
          <a:xfrm>
            <a:off x="495300" y="534172"/>
            <a:ext cx="8915400" cy="842192"/>
          </a:xfrm>
        </p:spPr>
        <p:txBody>
          <a:bodyPr/>
          <a:lstStyle/>
          <a:p>
            <a:r>
              <a:rPr lang="en-GB" b="1" dirty="0" smtClean="0">
                <a:solidFill>
                  <a:schemeClr val="tx1"/>
                </a:solidFill>
                <a:latin typeface="+mj-lt"/>
              </a:rPr>
              <a:t>Juice Brand Overview</a:t>
            </a:r>
            <a:endParaRPr lang="en-GB" b="1" dirty="0">
              <a:solidFill>
                <a:schemeClr val="tx1"/>
              </a:solidFill>
              <a:latin typeface="+mj-lt"/>
            </a:endParaRPr>
          </a:p>
        </p:txBody>
      </p:sp>
      <p:sp>
        <p:nvSpPr>
          <p:cNvPr id="7"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23</a:t>
            </a:fld>
            <a:endParaRPr lang="en-GB" sz="1400" dirty="0" smtClean="0"/>
          </a:p>
        </p:txBody>
      </p:sp>
    </p:spTree>
    <p:extLst>
      <p:ext uri="{BB962C8B-B14F-4D97-AF65-F5344CB8AC3E}">
        <p14:creationId xmlns:p14="http://schemas.microsoft.com/office/powerpoint/2010/main" val="340651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Project Tasks</a:t>
            </a:r>
            <a:endParaRPr lang="en-GB" dirty="0"/>
          </a:p>
        </p:txBody>
      </p:sp>
      <p:sp>
        <p:nvSpPr>
          <p:cNvPr id="5" name="Rectangle 4"/>
          <p:cNvSpPr/>
          <p:nvPr/>
        </p:nvSpPr>
        <p:spPr>
          <a:xfrm>
            <a:off x="1304144" y="2119076"/>
            <a:ext cx="7629994" cy="2492990"/>
          </a:xfrm>
          <a:prstGeom prst="rect">
            <a:avLst/>
          </a:prstGeom>
        </p:spPr>
        <p:txBody>
          <a:bodyPr wrap="square">
            <a:spAutoFit/>
          </a:bodyPr>
          <a:lstStyle/>
          <a:p>
            <a:pPr>
              <a:spcAft>
                <a:spcPts val="0"/>
              </a:spcAft>
            </a:pPr>
            <a:r>
              <a:rPr lang="en-GB" sz="1200" b="1" dirty="0">
                <a:latin typeface="Arial" panose="020B0604020202020204" pitchFamily="34" charset="0"/>
                <a:ea typeface="Times New Roman" panose="02020603050405020304" pitchFamily="18" charset="0"/>
              </a:rPr>
              <a:t>These are the tasks that you need to complete and will support you to structure your work</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b="1"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b="1" dirty="0">
                <a:latin typeface="Arial" panose="020B0604020202020204" pitchFamily="34" charset="0"/>
                <a:ea typeface="Times New Roman" panose="02020603050405020304" pitchFamily="18" charset="0"/>
              </a:rPr>
              <a:t>Task 1: </a:t>
            </a:r>
            <a:r>
              <a:rPr lang="en-GB" sz="1100" dirty="0">
                <a:latin typeface="Arial" panose="020B0604020202020204" pitchFamily="34" charset="0"/>
                <a:ea typeface="Times New Roman" panose="02020603050405020304" pitchFamily="18" charset="0"/>
              </a:rPr>
              <a:t>Coca-Cola European Partners (CCEP) would like you to come up with a new juice drink brand that has clear health benefits, is sustainable and a great commercial proposition</a:t>
            </a:r>
            <a:r>
              <a:rPr lang="en-GB" sz="1100" dirty="0" smtClean="0">
                <a:latin typeface="Arial" panose="020B0604020202020204" pitchFamily="34" charset="0"/>
                <a:ea typeface="Times New Roman" panose="02020603050405020304" pitchFamily="18" charset="0"/>
              </a:rPr>
              <a:t>.</a:t>
            </a:r>
          </a:p>
          <a:p>
            <a:pPr>
              <a:spcAft>
                <a:spcPts val="0"/>
              </a:spcAft>
            </a:pPr>
            <a:endParaRPr lang="en-GB" sz="1200" dirty="0">
              <a:latin typeface="Times New Roman" panose="02020603050405020304" pitchFamily="18" charset="0"/>
              <a:ea typeface="Times New Roman" panose="02020603050405020304" pitchFamily="18" charset="0"/>
            </a:endParaRPr>
          </a:p>
          <a:p>
            <a:pPr>
              <a:spcAft>
                <a:spcPts val="0"/>
              </a:spcAft>
            </a:pPr>
            <a:r>
              <a:rPr lang="en-GB" sz="1100" dirty="0">
                <a:latin typeface="Arial" panose="020B0604020202020204" pitchFamily="34" charset="0"/>
                <a:ea typeface="Times New Roman" panose="02020603050405020304" pitchFamily="18" charset="0"/>
              </a:rPr>
              <a:t>The drink must be original, with an original brand name, logo and slogan. It must be presented in a 500ml package and it must support Special Olympics Great Britain’s Play Unified campaign through a clever on-pack promotion. In this project you must look at various external factors that may affect the idea for your new juice drink. </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b="1"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dirty="0">
                <a:latin typeface="Arial" panose="020B0604020202020204" pitchFamily="34" charset="0"/>
                <a:ea typeface="Times New Roman" panose="02020603050405020304" pitchFamily="18" charset="0"/>
              </a:rPr>
              <a:t>You are required to consider a budget for the campaign and costings for the juice drink. Ensure that you research into, and provide a clear indication of who your target audience are with examples of how you intend to capture their attention.</a:t>
            </a:r>
            <a:r>
              <a:rPr lang="en-GB" sz="1100" b="1"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b="1"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100" b="1" dirty="0">
                <a:highlight>
                  <a:srgbClr val="FFFF00"/>
                </a:highlight>
                <a:latin typeface="Arial" panose="020B0604020202020204" pitchFamily="34" charset="0"/>
                <a:ea typeface="Times New Roman" panose="02020603050405020304" pitchFamily="18" charset="0"/>
              </a:rPr>
              <a:t>Please follow through the Coca-Cola PowerPoint (attached to this brief) that will help you complete this project.</a:t>
            </a:r>
            <a:r>
              <a:rPr lang="en-GB" sz="1100" b="1" dirty="0">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09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Business Challenge Work Based Project Level 2 2019/20</a:t>
            </a:r>
            <a:br>
              <a:rPr lang="en-US" dirty="0" smtClean="0">
                <a:latin typeface="+mj-lt"/>
              </a:rPr>
            </a:br>
            <a:r>
              <a:rPr lang="en-US" sz="2800" b="0" dirty="0" smtClean="0">
                <a:solidFill>
                  <a:schemeClr val="tx1"/>
                </a:solidFill>
                <a:latin typeface="+mj-lt"/>
              </a:rPr>
              <a:t/>
            </a:r>
            <a:br>
              <a:rPr lang="en-US" sz="2800" b="0" dirty="0" smtClean="0">
                <a:solidFill>
                  <a:schemeClr val="tx1"/>
                </a:solidFill>
                <a:latin typeface="+mj-lt"/>
              </a:rPr>
            </a:br>
            <a:r>
              <a:rPr lang="en-US" sz="2800" b="0" dirty="0">
                <a:solidFill>
                  <a:schemeClr val="tx1"/>
                </a:solidFill>
                <a:latin typeface="+mj-lt"/>
              </a:rPr>
              <a:t/>
            </a:r>
            <a:br>
              <a:rPr lang="en-US" sz="2800" b="0" dirty="0">
                <a:solidFill>
                  <a:schemeClr val="tx1"/>
                </a:solidFill>
                <a:latin typeface="+mj-lt"/>
              </a:rPr>
            </a:br>
            <a:endParaRPr lang="en-US" sz="2800" b="0" dirty="0">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419" y="4042767"/>
            <a:ext cx="1777285" cy="692626"/>
          </a:xfrm>
          <a:prstGeom prst="rect">
            <a:avLst/>
          </a:prstGeom>
        </p:spPr>
      </p:pic>
    </p:spTree>
    <p:extLst>
      <p:ext uri="{BB962C8B-B14F-4D97-AF65-F5344CB8AC3E}">
        <p14:creationId xmlns:p14="http://schemas.microsoft.com/office/powerpoint/2010/main" val="278737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6816" y="1824687"/>
            <a:ext cx="8338457" cy="4288518"/>
          </a:xfrm>
        </p:spPr>
        <p:txBody>
          <a:bodyPr>
            <a:normAutofit fontScale="40000" lnSpcReduction="20000"/>
          </a:bodyPr>
          <a:lstStyle/>
          <a:p>
            <a:pPr>
              <a:spcBef>
                <a:spcPct val="50000"/>
              </a:spcBef>
            </a:pPr>
            <a:r>
              <a:rPr lang="en-GB" sz="6400" dirty="0" smtClean="0">
                <a:solidFill>
                  <a:schemeClr val="tx1"/>
                </a:solidFill>
                <a:latin typeface="+mn-lt"/>
              </a:rPr>
              <a:t>This year, Coca Cola will be supporting Special Olympics Great Britain (SOGB), a fantastic charity that works to </a:t>
            </a:r>
            <a:r>
              <a:rPr lang="en-GB" sz="6400" dirty="0">
                <a:solidFill>
                  <a:schemeClr val="tx1"/>
                </a:solidFill>
                <a:latin typeface="+mn-lt"/>
              </a:rPr>
              <a:t>provide year-round sports training and athletic competition in a variety of Olympic-type sports for children and adults with intellectual </a:t>
            </a:r>
            <a:r>
              <a:rPr lang="en-GB" sz="6400" dirty="0" smtClean="0">
                <a:solidFill>
                  <a:schemeClr val="tx1"/>
                </a:solidFill>
                <a:latin typeface="+mn-lt"/>
              </a:rPr>
              <a:t>disabilities. </a:t>
            </a:r>
          </a:p>
          <a:p>
            <a:pPr>
              <a:spcBef>
                <a:spcPct val="50000"/>
              </a:spcBef>
            </a:pPr>
            <a:r>
              <a:rPr lang="en-GB" sz="6400" dirty="0" smtClean="0">
                <a:solidFill>
                  <a:schemeClr val="tx1"/>
                </a:solidFill>
                <a:latin typeface="+mn-lt"/>
              </a:rPr>
              <a:t>This project asks </a:t>
            </a:r>
            <a:r>
              <a:rPr lang="en-GB" sz="6400" dirty="0">
                <a:solidFill>
                  <a:schemeClr val="tx1"/>
                </a:solidFill>
                <a:latin typeface="+mn-lt"/>
              </a:rPr>
              <a:t>you to form a company and develop a </a:t>
            </a:r>
            <a:r>
              <a:rPr lang="en-GB" sz="6400" dirty="0" smtClean="0">
                <a:solidFill>
                  <a:schemeClr val="tx1"/>
                </a:solidFill>
                <a:latin typeface="+mn-lt"/>
              </a:rPr>
              <a:t>new, sustainable, healthy </a:t>
            </a:r>
            <a:r>
              <a:rPr lang="en-GB" sz="6400" dirty="0">
                <a:solidFill>
                  <a:schemeClr val="tx1"/>
                </a:solidFill>
                <a:latin typeface="+mn-lt"/>
              </a:rPr>
              <a:t>juice </a:t>
            </a:r>
            <a:r>
              <a:rPr lang="en-GB" sz="6400" dirty="0" smtClean="0">
                <a:solidFill>
                  <a:schemeClr val="tx1"/>
                </a:solidFill>
                <a:latin typeface="+mn-lt"/>
              </a:rPr>
              <a:t>brand. Coca Cola plan to launch a promotional campaign for the new product at the beginning of the Special Olympics in September 2020. </a:t>
            </a:r>
            <a:endParaRPr lang="en-GB" sz="6400" dirty="0">
              <a:solidFill>
                <a:schemeClr val="tx1"/>
              </a:solidFill>
              <a:latin typeface="+mn-lt"/>
            </a:endParaRPr>
          </a:p>
          <a:p>
            <a:endParaRPr lang="en-US" dirty="0"/>
          </a:p>
        </p:txBody>
      </p:sp>
      <p:sp>
        <p:nvSpPr>
          <p:cNvPr id="2" name="Title 1"/>
          <p:cNvSpPr>
            <a:spLocks noGrp="1"/>
          </p:cNvSpPr>
          <p:nvPr>
            <p:ph type="ctrTitle"/>
          </p:nvPr>
        </p:nvSpPr>
        <p:spPr>
          <a:xfrm>
            <a:off x="1552223" y="559867"/>
            <a:ext cx="6824489" cy="701373"/>
          </a:xfrm>
        </p:spPr>
        <p:txBody>
          <a:bodyPr>
            <a:normAutofit/>
          </a:bodyPr>
          <a:lstStyle/>
          <a:p>
            <a:r>
              <a:rPr lang="en-US" b="1" dirty="0" smtClean="0">
                <a:solidFill>
                  <a:schemeClr val="tx1"/>
                </a:solidFill>
                <a:latin typeface="+mj-lt"/>
              </a:rPr>
              <a:t>Introduction</a:t>
            </a:r>
            <a:endParaRPr lang="en-US" b="1" dirty="0">
              <a:solidFill>
                <a:schemeClr val="tx1"/>
              </a:solidFill>
              <a:latin typeface="+mj-lt"/>
            </a:endParaRPr>
          </a:p>
        </p:txBody>
      </p:sp>
      <p:sp>
        <p:nvSpPr>
          <p:cNvPr id="4"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5</a:t>
            </a:fld>
            <a:endParaRPr lang="en-GB" sz="1400" dirty="0" smtClean="0"/>
          </a:p>
        </p:txBody>
      </p:sp>
    </p:spTree>
    <p:extLst>
      <p:ext uri="{BB962C8B-B14F-4D97-AF65-F5344CB8AC3E}">
        <p14:creationId xmlns:p14="http://schemas.microsoft.com/office/powerpoint/2010/main" val="137239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ChangeArrowheads="1"/>
          </p:cNvSpPr>
          <p:nvPr/>
        </p:nvSpPr>
        <p:spPr bwMode="auto">
          <a:xfrm>
            <a:off x="462523" y="1245477"/>
            <a:ext cx="8998746" cy="5084072"/>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1268" name="Rectangle 7"/>
          <p:cNvSpPr>
            <a:spLocks noChangeArrowheads="1"/>
          </p:cNvSpPr>
          <p:nvPr/>
        </p:nvSpPr>
        <p:spPr bwMode="auto">
          <a:xfrm>
            <a:off x="7651932" y="6629405"/>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1270" name="Text Box 9"/>
          <p:cNvSpPr txBox="1">
            <a:spLocks noChangeArrowheads="1"/>
          </p:cNvSpPr>
          <p:nvPr/>
        </p:nvSpPr>
        <p:spPr bwMode="auto">
          <a:xfrm>
            <a:off x="1010961" y="1245477"/>
            <a:ext cx="83192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dirty="0" smtClean="0">
                <a:latin typeface="+mn-lt"/>
              </a:rPr>
              <a:t>You should ensure you read </a:t>
            </a:r>
            <a:r>
              <a:rPr lang="en-GB" dirty="0">
                <a:latin typeface="+mn-lt"/>
              </a:rPr>
              <a:t>the </a:t>
            </a:r>
            <a:r>
              <a:rPr lang="en-GB" dirty="0" smtClean="0">
                <a:latin typeface="+mn-lt"/>
              </a:rPr>
              <a:t>brief </a:t>
            </a:r>
            <a:r>
              <a:rPr lang="en-GB" dirty="0">
                <a:latin typeface="+mn-lt"/>
              </a:rPr>
              <a:t>below carefully. </a:t>
            </a:r>
            <a:r>
              <a:rPr lang="en-GB" dirty="0" smtClean="0">
                <a:latin typeface="+mn-lt"/>
              </a:rPr>
              <a:t> It </a:t>
            </a:r>
            <a:r>
              <a:rPr lang="en-GB" dirty="0">
                <a:latin typeface="+mn-lt"/>
              </a:rPr>
              <a:t>might be worth setting </a:t>
            </a:r>
            <a:r>
              <a:rPr lang="en-GB" dirty="0" smtClean="0">
                <a:latin typeface="+mn-lt"/>
              </a:rPr>
              <a:t>your own deadlines </a:t>
            </a:r>
            <a:r>
              <a:rPr lang="en-GB" dirty="0">
                <a:latin typeface="+mn-lt"/>
              </a:rPr>
              <a:t>to </a:t>
            </a:r>
            <a:r>
              <a:rPr lang="en-GB" dirty="0" smtClean="0">
                <a:latin typeface="+mn-lt"/>
              </a:rPr>
              <a:t>ensure </a:t>
            </a:r>
            <a:r>
              <a:rPr lang="en-GB" dirty="0">
                <a:latin typeface="+mn-lt"/>
              </a:rPr>
              <a:t>each job </a:t>
            </a:r>
            <a:r>
              <a:rPr lang="en-GB" dirty="0" smtClean="0">
                <a:latin typeface="+mn-lt"/>
              </a:rPr>
              <a:t>is done in good time.</a:t>
            </a:r>
            <a:endParaRPr lang="en-GB" dirty="0">
              <a:latin typeface="+mn-lt"/>
            </a:endParaRPr>
          </a:p>
        </p:txBody>
      </p:sp>
      <p:sp>
        <p:nvSpPr>
          <p:cNvPr id="11271" name="AutoShape 17"/>
          <p:cNvSpPr>
            <a:spLocks noChangeArrowheads="1"/>
          </p:cNvSpPr>
          <p:nvPr/>
        </p:nvSpPr>
        <p:spPr bwMode="auto">
          <a:xfrm>
            <a:off x="593625" y="1953363"/>
            <a:ext cx="8736542" cy="4200183"/>
          </a:xfrm>
          <a:prstGeom prst="roundRect">
            <a:avLst>
              <a:gd name="adj" fmla="val 16667"/>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72" name="Text Box 16"/>
          <p:cNvSpPr txBox="1">
            <a:spLocks noChangeArrowheads="1"/>
          </p:cNvSpPr>
          <p:nvPr/>
        </p:nvSpPr>
        <p:spPr bwMode="auto">
          <a:xfrm>
            <a:off x="797844" y="2060118"/>
            <a:ext cx="831920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sz="2000" dirty="0" smtClean="0">
                <a:latin typeface="+mn-lt"/>
              </a:rPr>
              <a:t>Coca-Cola European Partners (CCEP) </a:t>
            </a:r>
            <a:r>
              <a:rPr lang="en-GB" sz="2000" dirty="0">
                <a:latin typeface="+mn-lt"/>
              </a:rPr>
              <a:t>would like you to come up with a </a:t>
            </a:r>
            <a:r>
              <a:rPr lang="en-GB" sz="2000" dirty="0" smtClean="0">
                <a:latin typeface="+mn-lt"/>
              </a:rPr>
              <a:t>new juice </a:t>
            </a:r>
            <a:r>
              <a:rPr lang="en-GB" sz="2000" dirty="0">
                <a:latin typeface="+mn-lt"/>
              </a:rPr>
              <a:t>drink brand that </a:t>
            </a:r>
            <a:r>
              <a:rPr lang="en-GB" sz="2000" dirty="0" smtClean="0">
                <a:latin typeface="+mn-lt"/>
              </a:rPr>
              <a:t>has </a:t>
            </a:r>
            <a:r>
              <a:rPr lang="en-GB" sz="2000" b="1" dirty="0" smtClean="0">
                <a:latin typeface="+mn-lt"/>
              </a:rPr>
              <a:t>clear health benefits</a:t>
            </a:r>
            <a:r>
              <a:rPr lang="en-GB" sz="2000" dirty="0" smtClean="0">
                <a:latin typeface="+mn-lt"/>
              </a:rPr>
              <a:t>, is </a:t>
            </a:r>
            <a:r>
              <a:rPr lang="en-GB" sz="2000" b="1" dirty="0" smtClean="0">
                <a:latin typeface="+mn-lt"/>
              </a:rPr>
              <a:t>sustainable</a:t>
            </a:r>
            <a:r>
              <a:rPr lang="en-GB" sz="2000" dirty="0" smtClean="0">
                <a:latin typeface="+mn-lt"/>
              </a:rPr>
              <a:t> and </a:t>
            </a:r>
            <a:r>
              <a:rPr lang="en-GB" sz="2000" b="1" dirty="0" smtClean="0">
                <a:latin typeface="+mn-lt"/>
              </a:rPr>
              <a:t>a great commercial proposition</a:t>
            </a:r>
            <a:r>
              <a:rPr lang="en-GB" sz="2000" dirty="0" smtClean="0">
                <a:latin typeface="+mn-lt"/>
              </a:rPr>
              <a:t>.</a:t>
            </a:r>
          </a:p>
          <a:p>
            <a:pPr algn="ctr" eaLnBrk="1" hangingPunct="1">
              <a:spcBef>
                <a:spcPct val="50000"/>
              </a:spcBef>
            </a:pPr>
            <a:r>
              <a:rPr lang="en-GB" sz="2000" dirty="0" smtClean="0">
                <a:latin typeface="+mn-lt"/>
              </a:rPr>
              <a:t>The </a:t>
            </a:r>
            <a:r>
              <a:rPr lang="en-GB" sz="2000" dirty="0">
                <a:latin typeface="+mn-lt"/>
              </a:rPr>
              <a:t>drink must be </a:t>
            </a:r>
            <a:r>
              <a:rPr lang="en-GB" sz="2000" b="1" dirty="0" smtClean="0">
                <a:latin typeface="+mn-lt"/>
              </a:rPr>
              <a:t>original</a:t>
            </a:r>
            <a:r>
              <a:rPr lang="en-GB" sz="2000" dirty="0">
                <a:latin typeface="+mn-lt"/>
              </a:rPr>
              <a:t>,</a:t>
            </a:r>
            <a:r>
              <a:rPr lang="en-GB" sz="2000" dirty="0" smtClean="0">
                <a:latin typeface="+mn-lt"/>
              </a:rPr>
              <a:t> </a:t>
            </a:r>
            <a:r>
              <a:rPr lang="en-GB" sz="2000" dirty="0">
                <a:latin typeface="+mn-lt"/>
              </a:rPr>
              <a:t>with an original brand name, logo and slogan. It must be presented in a 500ml package and it must </a:t>
            </a:r>
            <a:r>
              <a:rPr lang="en-GB" sz="2000" dirty="0" smtClean="0">
                <a:latin typeface="+mn-lt"/>
              </a:rPr>
              <a:t>support Special Olympics Great Britain’s Play Unified campaign through a clever on-pack promotion. In this project you must look at various external factors that may effect the idea for your new juice drink. </a:t>
            </a:r>
          </a:p>
          <a:p>
            <a:pPr algn="ctr" eaLnBrk="1" hangingPunct="1">
              <a:spcBef>
                <a:spcPct val="50000"/>
              </a:spcBef>
            </a:pPr>
            <a:r>
              <a:rPr lang="en-GB" sz="2000" dirty="0" smtClean="0">
                <a:latin typeface="+mn-lt"/>
              </a:rPr>
              <a:t>You are required to consider a budget for the </a:t>
            </a:r>
            <a:r>
              <a:rPr lang="en-GB" sz="2000" b="1" dirty="0" smtClean="0">
                <a:latin typeface="+mn-lt"/>
              </a:rPr>
              <a:t>campaign</a:t>
            </a:r>
            <a:r>
              <a:rPr lang="en-GB" sz="2000" dirty="0" smtClean="0">
                <a:latin typeface="+mn-lt"/>
              </a:rPr>
              <a:t> and costings for the juice drink. Ensure that you research into, and provide a clear indication of who your target audience are with examples of how you intend to capture their attention. </a:t>
            </a:r>
          </a:p>
        </p:txBody>
      </p:sp>
      <p:sp>
        <p:nvSpPr>
          <p:cNvPr id="11274" name="Slide Number Placeholder 1"/>
          <p:cNvSpPr>
            <a:spLocks noGrp="1"/>
          </p:cNvSpPr>
          <p:nvPr>
            <p:ph type="sldNum" sz="quarter" idx="12"/>
          </p:nvPr>
        </p:nvSpPr>
        <p:spPr>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6</a:t>
            </a:fld>
            <a:endParaRPr lang="en-GB" sz="1400" dirty="0" smtClean="0"/>
          </a:p>
        </p:txBody>
      </p:sp>
      <p:sp>
        <p:nvSpPr>
          <p:cNvPr id="12" name="Title 2"/>
          <p:cNvSpPr>
            <a:spLocks noGrp="1"/>
          </p:cNvSpPr>
          <p:nvPr>
            <p:ph type="ctrTitle"/>
          </p:nvPr>
        </p:nvSpPr>
        <p:spPr>
          <a:xfrm>
            <a:off x="495300" y="534171"/>
            <a:ext cx="8915400" cy="1256317"/>
          </a:xfrm>
        </p:spPr>
        <p:txBody>
          <a:bodyPr/>
          <a:lstStyle/>
          <a:p>
            <a:r>
              <a:rPr lang="en-GB" b="1" dirty="0" smtClean="0">
                <a:solidFill>
                  <a:schemeClr val="tx1"/>
                </a:solidFill>
                <a:latin typeface="+mn-lt"/>
              </a:rPr>
              <a:t>The Brief</a:t>
            </a:r>
            <a:endParaRPr lang="en-GB" b="1" dirty="0">
              <a:solidFill>
                <a:schemeClr val="tx1"/>
              </a:solidFill>
              <a:latin typeface="+mn-lt"/>
            </a:endParaRPr>
          </a:p>
        </p:txBody>
      </p:sp>
    </p:spTree>
    <p:extLst>
      <p:ext uri="{BB962C8B-B14F-4D97-AF65-F5344CB8AC3E}">
        <p14:creationId xmlns:p14="http://schemas.microsoft.com/office/powerpoint/2010/main" val="3689669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772732" y="1263074"/>
            <a:ext cx="8466937" cy="4817364"/>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7415" name="Rectangle 7"/>
          <p:cNvSpPr>
            <a:spLocks noChangeArrowheads="1"/>
          </p:cNvSpPr>
          <p:nvPr/>
        </p:nvSpPr>
        <p:spPr bwMode="auto">
          <a:xfrm>
            <a:off x="7651929" y="6629403"/>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7417" name="Text Box 15"/>
          <p:cNvSpPr txBox="1">
            <a:spLocks noChangeArrowheads="1"/>
          </p:cNvSpPr>
          <p:nvPr/>
        </p:nvSpPr>
        <p:spPr bwMode="auto">
          <a:xfrm>
            <a:off x="1112520" y="1482210"/>
            <a:ext cx="803264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r>
              <a:rPr lang="en-GB" sz="1400" dirty="0" smtClean="0">
                <a:latin typeface="+mn-lt"/>
              </a:rPr>
              <a:t>SOGB is a fantastic </a:t>
            </a:r>
            <a:r>
              <a:rPr lang="en-GB" sz="1400" dirty="0">
                <a:latin typeface="+mn-lt"/>
              </a:rPr>
              <a:t>charity that works to provide year-round sports training and athletic competition in a variety of Olympic-type sports for children and adults with intellectual </a:t>
            </a:r>
            <a:r>
              <a:rPr lang="en-GB" sz="1400" dirty="0" smtClean="0">
                <a:latin typeface="+mn-lt"/>
              </a:rPr>
              <a:t>disabilities. </a:t>
            </a:r>
          </a:p>
          <a:p>
            <a:pPr eaLnBrk="1" hangingPunct="1"/>
            <a:endParaRPr lang="en-GB" sz="1400" dirty="0">
              <a:latin typeface="+mn-lt"/>
            </a:endParaRPr>
          </a:p>
          <a:p>
            <a:pPr eaLnBrk="1" hangingPunct="1"/>
            <a:r>
              <a:rPr lang="en-GB" sz="1400" dirty="0" smtClean="0">
                <a:latin typeface="+mn-lt"/>
              </a:rPr>
              <a:t>The </a:t>
            </a:r>
            <a:r>
              <a:rPr lang="en-GB" sz="1400" dirty="0">
                <a:latin typeface="+mn-lt"/>
              </a:rPr>
              <a:t>Play Unified Sport campaign  promotes inclusion through bringing together people with and without intellectual disabilities to train and compete on the same teams and in the same </a:t>
            </a:r>
            <a:r>
              <a:rPr lang="en-GB" sz="1400" dirty="0" smtClean="0">
                <a:latin typeface="+mn-lt"/>
              </a:rPr>
              <a:t>competitions. </a:t>
            </a:r>
            <a:r>
              <a:rPr lang="en-GB" sz="1400" dirty="0">
                <a:latin typeface="+mn-lt"/>
              </a:rPr>
              <a:t>The sports in focus for the Play Unified campaign will be basketball and </a:t>
            </a:r>
            <a:r>
              <a:rPr lang="en-GB" sz="1400" dirty="0" smtClean="0">
                <a:latin typeface="+mn-lt"/>
              </a:rPr>
              <a:t>football. Use the fact sheets provided and the links below for more information:</a:t>
            </a:r>
          </a:p>
          <a:p>
            <a:pPr eaLnBrk="1" hangingPunct="1"/>
            <a:endParaRPr lang="en-GB" sz="1400" dirty="0">
              <a:latin typeface="+mn-lt"/>
            </a:endParaRPr>
          </a:p>
          <a:p>
            <a:pPr eaLnBrk="1" hangingPunct="1"/>
            <a:endParaRPr lang="en-GB" sz="1400" dirty="0" smtClean="0">
              <a:latin typeface="+mn-lt"/>
            </a:endParaRPr>
          </a:p>
          <a:p>
            <a:pPr eaLnBrk="1" hangingPunct="1"/>
            <a:endParaRPr lang="en-GB" dirty="0">
              <a:latin typeface="+mn-lt"/>
            </a:endParaRPr>
          </a:p>
          <a:p>
            <a:pPr eaLnBrk="1" hangingPunct="1"/>
            <a:endParaRPr lang="en-GB" sz="1400" dirty="0" smtClean="0">
              <a:latin typeface="+mn-lt"/>
            </a:endParaRPr>
          </a:p>
          <a:p>
            <a:pPr eaLnBrk="1" hangingPunct="1"/>
            <a:endParaRPr lang="en-GB" sz="1400" dirty="0" smtClean="0">
              <a:latin typeface="+mn-lt"/>
            </a:endParaRPr>
          </a:p>
          <a:p>
            <a:pPr eaLnBrk="1" hangingPunct="1"/>
            <a:endParaRPr lang="en-GB" sz="1400" dirty="0" smtClean="0">
              <a:latin typeface="+mn-lt"/>
            </a:endParaRPr>
          </a:p>
          <a:p>
            <a:pPr eaLnBrk="1" hangingPunct="1"/>
            <a:endParaRPr lang="en-GB" sz="1400" dirty="0">
              <a:latin typeface="+mn-lt"/>
            </a:endParaRPr>
          </a:p>
          <a:p>
            <a:pPr eaLnBrk="1" hangingPunct="1"/>
            <a:endParaRPr lang="en-GB" sz="1400" dirty="0" smtClean="0">
              <a:latin typeface="+mn-lt"/>
            </a:endParaRPr>
          </a:p>
          <a:p>
            <a:pPr eaLnBrk="1" hangingPunct="1"/>
            <a:endParaRPr lang="en-GB" sz="1400" dirty="0">
              <a:latin typeface="+mn-lt"/>
            </a:endParaRPr>
          </a:p>
          <a:p>
            <a:pPr eaLnBrk="1" hangingPunct="1"/>
            <a:endParaRPr lang="en-GB" sz="1400" dirty="0" smtClean="0">
              <a:latin typeface="+mn-lt"/>
            </a:endParaRPr>
          </a:p>
          <a:p>
            <a:pPr eaLnBrk="1" hangingPunct="1"/>
            <a:endParaRPr lang="en-GB" sz="1400" dirty="0" smtClean="0">
              <a:latin typeface="+mn-lt"/>
            </a:endParaRPr>
          </a:p>
          <a:p>
            <a:pPr eaLnBrk="1" hangingPunct="1"/>
            <a:r>
              <a:rPr lang="en-GB" sz="1400" dirty="0" smtClean="0">
                <a:latin typeface="+mn-lt"/>
              </a:rPr>
              <a:t>Remember you need to include a promotion on your drink’s packaging that encourages young people to support and get involved in the Play Unified campaign  (see page 18).</a:t>
            </a:r>
            <a:endParaRPr lang="en-GB" dirty="0"/>
          </a:p>
        </p:txBody>
      </p:sp>
      <p:sp>
        <p:nvSpPr>
          <p:cNvPr id="34"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Special Olympics</a:t>
            </a:r>
            <a:endParaRPr lang="en-GB" b="1" dirty="0">
              <a:solidFill>
                <a:schemeClr val="tx1"/>
              </a:solidFill>
              <a:latin typeface="+mj-lt"/>
            </a:endParaRPr>
          </a:p>
        </p:txBody>
      </p:sp>
      <p:sp>
        <p:nvSpPr>
          <p:cNvPr id="13" name="Slide Number Placeholder 1"/>
          <p:cNvSpPr>
            <a:spLocks noGrp="1"/>
          </p:cNvSpPr>
          <p:nvPr>
            <p:ph type="sldNum" sz="quarter" idx="12"/>
          </p:nvPr>
        </p:nvSpPr>
        <p:spPr>
          <a:xfrm>
            <a:off x="6833765" y="6494899"/>
            <a:ext cx="2311400" cy="365125"/>
          </a:xfr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492AF8B9-F4B3-465C-9D4B-BD5781D5D064}" type="slidenum">
              <a:rPr lang="en-GB" sz="1400" smtClean="0"/>
              <a:pPr eaLnBrk="1" hangingPunct="1"/>
              <a:t>7</a:t>
            </a:fld>
            <a:endParaRPr lang="en-GB" sz="1400" dirty="0" smtClean="0"/>
          </a:p>
        </p:txBody>
      </p:sp>
      <p:graphicFrame>
        <p:nvGraphicFramePr>
          <p:cNvPr id="2" name="Table 1"/>
          <p:cNvGraphicFramePr>
            <a:graphicFrameLocks noGrp="1"/>
          </p:cNvGraphicFramePr>
          <p:nvPr>
            <p:extLst>
              <p:ext uri="{D42A27DB-BD31-4B8C-83A1-F6EECF244321}">
                <p14:modId xmlns:p14="http://schemas.microsoft.com/office/powerpoint/2010/main" val="366262861"/>
              </p:ext>
            </p:extLst>
          </p:nvPr>
        </p:nvGraphicFramePr>
        <p:xfrm>
          <a:off x="1358326" y="3235612"/>
          <a:ext cx="4711700" cy="1554480"/>
        </p:xfrm>
        <a:graphic>
          <a:graphicData uri="http://schemas.openxmlformats.org/drawingml/2006/table">
            <a:tbl>
              <a:tblPr firstRow="1" bandRow="1">
                <a:tableStyleId>{5C22544A-7EE6-4342-B048-85BDC9FD1C3A}</a:tableStyleId>
              </a:tblPr>
              <a:tblGrid>
                <a:gridCol w="1732603">
                  <a:extLst>
                    <a:ext uri="{9D8B030D-6E8A-4147-A177-3AD203B41FA5}">
                      <a16:colId xmlns:a16="http://schemas.microsoft.com/office/drawing/2014/main" val="20000"/>
                    </a:ext>
                  </a:extLst>
                </a:gridCol>
                <a:gridCol w="2979097">
                  <a:extLst>
                    <a:ext uri="{9D8B030D-6E8A-4147-A177-3AD203B41FA5}">
                      <a16:colId xmlns:a16="http://schemas.microsoft.com/office/drawing/2014/main" val="20001"/>
                    </a:ext>
                  </a:extLst>
                </a:gridCol>
              </a:tblGrid>
              <a:tr h="370840">
                <a:tc>
                  <a:txBody>
                    <a:bodyPr/>
                    <a:lstStyle/>
                    <a:p>
                      <a:r>
                        <a:rPr lang="en-GB" sz="1200" b="0" dirty="0" smtClean="0">
                          <a:solidFill>
                            <a:schemeClr val="tx1"/>
                          </a:solidFill>
                        </a:rPr>
                        <a:t>Special Olympics Great</a:t>
                      </a:r>
                      <a:r>
                        <a:rPr lang="en-GB" sz="1200" b="0" baseline="0" dirty="0" smtClean="0">
                          <a:solidFill>
                            <a:schemeClr val="tx1"/>
                          </a:solidFill>
                        </a:rPr>
                        <a:t> Britain homepage</a:t>
                      </a:r>
                      <a:endParaRPr lang="en-GB" sz="1200" b="0" dirty="0">
                        <a:solidFill>
                          <a:schemeClr val="tx1"/>
                        </a:solidFill>
                      </a:endParaRPr>
                    </a:p>
                  </a:txBody>
                  <a:tcPr>
                    <a:solidFill>
                      <a:schemeClr val="accent1">
                        <a:lumMod val="20000"/>
                        <a:lumOff val="80000"/>
                      </a:schemeClr>
                    </a:solidFill>
                  </a:tcPr>
                </a:tc>
                <a:tc>
                  <a:txBody>
                    <a:bodyPr/>
                    <a:lstStyle/>
                    <a:p>
                      <a:r>
                        <a:rPr lang="en-GB" sz="1200" b="0" dirty="0" smtClean="0">
                          <a:solidFill>
                            <a:schemeClr val="tx1"/>
                          </a:solidFill>
                          <a:hlinkClick r:id="rId3"/>
                        </a:rPr>
                        <a:t>http://www.specialolympicsgb.org.uk/</a:t>
                      </a:r>
                      <a:endParaRPr lang="en-GB" sz="1200" b="0" dirty="0" smtClean="0">
                        <a:solidFill>
                          <a:schemeClr val="tx1"/>
                        </a:solidFill>
                      </a:endParaRPr>
                    </a:p>
                    <a:p>
                      <a:endParaRPr lang="en-GB" sz="1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GB" sz="1200" dirty="0" smtClean="0"/>
                        <a:t>Play Unified homepage and video</a:t>
                      </a:r>
                      <a:endParaRPr lang="en-GB" sz="1200" dirty="0"/>
                    </a:p>
                  </a:txBody>
                  <a:tcPr/>
                </a:tc>
                <a:tc>
                  <a:txBody>
                    <a:bodyPr/>
                    <a:lstStyle/>
                    <a:p>
                      <a:r>
                        <a:rPr lang="en-GB" sz="1200" dirty="0" smtClean="0">
                          <a:hlinkClick r:id="rId4"/>
                        </a:rPr>
                        <a:t>http://www.playunified.org/</a:t>
                      </a:r>
                      <a:endParaRPr lang="en-GB" sz="1200" dirty="0" smtClean="0"/>
                    </a:p>
                    <a:p>
                      <a:endParaRPr lang="en-GB" sz="1200" dirty="0"/>
                    </a:p>
                  </a:txBody>
                  <a:tcPr/>
                </a:tc>
                <a:extLst>
                  <a:ext uri="{0D108BD9-81ED-4DB2-BD59-A6C34878D82A}">
                    <a16:rowId xmlns:a16="http://schemas.microsoft.com/office/drawing/2014/main" val="10001"/>
                  </a:ext>
                </a:extLst>
              </a:tr>
              <a:tr h="146474">
                <a:tc>
                  <a:txBody>
                    <a:bodyPr/>
                    <a:lstStyle/>
                    <a:p>
                      <a:r>
                        <a:rPr lang="en-GB" sz="1200" dirty="0" smtClean="0"/>
                        <a:t>Video showcasing</a:t>
                      </a:r>
                      <a:r>
                        <a:rPr lang="en-GB" sz="1200" baseline="0" dirty="0" smtClean="0"/>
                        <a:t> last summer’s Special Olympics  </a:t>
                      </a:r>
                      <a:r>
                        <a:rPr lang="en-GB" sz="1200" dirty="0" smtClean="0"/>
                        <a:t>World Games .</a:t>
                      </a:r>
                      <a:endParaRPr lang="en-GB" sz="1200" dirty="0"/>
                    </a:p>
                  </a:txBody>
                  <a:tcPr/>
                </a:tc>
                <a:tc>
                  <a:txBody>
                    <a:bodyPr/>
                    <a:lstStyle/>
                    <a:p>
                      <a:r>
                        <a:rPr lang="en-GB" sz="1200" dirty="0" smtClean="0">
                          <a:hlinkClick r:id="rId5"/>
                        </a:rPr>
                        <a:t>https://www.youtube.com/watch?v=TPRPYmp-BRQ</a:t>
                      </a:r>
                      <a:endParaRPr lang="en-GB" sz="1200" dirty="0" smtClean="0"/>
                    </a:p>
                    <a:p>
                      <a:endParaRPr lang="en-GB" sz="1200" dirty="0"/>
                    </a:p>
                  </a:txBody>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132" y="3235612"/>
            <a:ext cx="1976623" cy="195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358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603504" y="1292352"/>
            <a:ext cx="8708938" cy="5018295"/>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3315" name="Rectangle 7"/>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3317" name="Text Box 9"/>
          <p:cNvSpPr txBox="1">
            <a:spLocks noChangeArrowheads="1"/>
          </p:cNvSpPr>
          <p:nvPr/>
        </p:nvSpPr>
        <p:spPr bwMode="auto">
          <a:xfrm>
            <a:off x="1625777" y="1376363"/>
            <a:ext cx="6656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GB" dirty="0"/>
          </a:p>
          <a:p>
            <a:pPr eaLnBrk="1" hangingPunct="1">
              <a:spcBef>
                <a:spcPct val="50000"/>
              </a:spcBef>
              <a:buFontTx/>
              <a:buChar char="-"/>
            </a:pPr>
            <a:endParaRPr lang="en-GB" dirty="0"/>
          </a:p>
        </p:txBody>
      </p:sp>
      <p:sp>
        <p:nvSpPr>
          <p:cNvPr id="13318" name="Text Box 10"/>
          <p:cNvSpPr txBox="1">
            <a:spLocks noChangeArrowheads="1"/>
          </p:cNvSpPr>
          <p:nvPr/>
        </p:nvSpPr>
        <p:spPr bwMode="auto">
          <a:xfrm>
            <a:off x="921412" y="1378696"/>
            <a:ext cx="8319206" cy="4724370"/>
          </a:xfrm>
          <a:prstGeom prst="rect">
            <a:avLst/>
          </a:prstGeom>
          <a:noFill/>
          <a:ln>
            <a:noFill/>
          </a:ln>
          <a:effectLs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1400" dirty="0" smtClean="0">
                <a:latin typeface="+mn-lt"/>
              </a:rPr>
              <a:t>It is strongly suggested that you do some market research in the following areas:</a:t>
            </a:r>
            <a:endParaRPr lang="en-GB" sz="1400" dirty="0">
              <a:latin typeface="+mn-lt"/>
            </a:endParaRPr>
          </a:p>
          <a:p>
            <a:pPr marL="342900" indent="-342900" eaLnBrk="1" hangingPunct="1">
              <a:spcBef>
                <a:spcPct val="50000"/>
              </a:spcBef>
              <a:buAutoNum type="arabicPeriod"/>
            </a:pPr>
            <a:r>
              <a:rPr lang="en-GB" sz="1400" dirty="0" smtClean="0">
                <a:latin typeface="+mn-lt"/>
              </a:rPr>
              <a:t>The Soft Drinks Market</a:t>
            </a:r>
          </a:p>
          <a:p>
            <a:pPr eaLnBrk="1" hangingPunct="1">
              <a:spcBef>
                <a:spcPct val="50000"/>
              </a:spcBef>
            </a:pPr>
            <a:r>
              <a:rPr lang="en-GB" sz="1400" dirty="0" smtClean="0">
                <a:latin typeface="+mn-lt"/>
              </a:rPr>
              <a:t>There </a:t>
            </a:r>
            <a:r>
              <a:rPr lang="en-GB" sz="1400" dirty="0">
                <a:latin typeface="+mn-lt"/>
              </a:rPr>
              <a:t>are many different drinks on the market, from carbonated soft drinks to milkshakes, </a:t>
            </a:r>
            <a:r>
              <a:rPr lang="en-GB" sz="1400" dirty="0" smtClean="0">
                <a:latin typeface="+mn-lt"/>
              </a:rPr>
              <a:t>smoothies, </a:t>
            </a:r>
            <a:r>
              <a:rPr lang="en-GB" sz="1400" dirty="0">
                <a:latin typeface="+mn-lt"/>
              </a:rPr>
              <a:t>and energy drinks. </a:t>
            </a:r>
            <a:r>
              <a:rPr lang="en-GB" sz="1400" dirty="0" smtClean="0">
                <a:latin typeface="+mn-lt"/>
              </a:rPr>
              <a:t>For your drink to be a good business proposition, it will help if it stands </a:t>
            </a:r>
            <a:r>
              <a:rPr lang="en-GB" sz="1400" dirty="0">
                <a:latin typeface="+mn-lt"/>
              </a:rPr>
              <a:t>out from the crowd. </a:t>
            </a:r>
            <a:r>
              <a:rPr lang="en-GB" sz="1400" dirty="0" smtClean="0">
                <a:latin typeface="+mn-lt"/>
              </a:rPr>
              <a:t>Develop your product so that it </a:t>
            </a:r>
            <a:r>
              <a:rPr lang="en-GB" sz="1400" dirty="0">
                <a:latin typeface="+mn-lt"/>
              </a:rPr>
              <a:t>has a unique flavour or an innovative packaging </a:t>
            </a:r>
            <a:r>
              <a:rPr lang="en-GB" sz="1400" dirty="0" smtClean="0">
                <a:latin typeface="+mn-lt"/>
              </a:rPr>
              <a:t>concept or some other kind </a:t>
            </a:r>
            <a:r>
              <a:rPr lang="en-GB" sz="1400" dirty="0">
                <a:latin typeface="+mn-lt"/>
              </a:rPr>
              <a:t>of unique selling point (USP</a:t>
            </a:r>
            <a:r>
              <a:rPr lang="en-GB" sz="1400" dirty="0" smtClean="0">
                <a:latin typeface="+mn-lt"/>
              </a:rPr>
              <a:t>).</a:t>
            </a:r>
            <a:endParaRPr lang="en-GB" sz="1400" dirty="0">
              <a:latin typeface="+mn-lt"/>
            </a:endParaRPr>
          </a:p>
          <a:p>
            <a:pPr eaLnBrk="1" hangingPunct="1">
              <a:spcBef>
                <a:spcPct val="50000"/>
              </a:spcBef>
            </a:pPr>
            <a:r>
              <a:rPr lang="en-GB" sz="1400" dirty="0">
                <a:latin typeface="+mn-lt"/>
              </a:rPr>
              <a:t>We suggest you do some market research to find out </a:t>
            </a:r>
            <a:r>
              <a:rPr lang="en-GB" sz="1400" dirty="0" smtClean="0">
                <a:latin typeface="+mn-lt"/>
              </a:rPr>
              <a:t>what drinks are already on the market, what </a:t>
            </a:r>
            <a:r>
              <a:rPr lang="en-GB" sz="1400" dirty="0">
                <a:latin typeface="+mn-lt"/>
              </a:rPr>
              <a:t>tastes are popular, what types of packaging people </a:t>
            </a:r>
            <a:r>
              <a:rPr lang="en-GB" sz="1400" dirty="0" smtClean="0">
                <a:latin typeface="+mn-lt"/>
              </a:rPr>
              <a:t>like, </a:t>
            </a:r>
            <a:r>
              <a:rPr lang="en-GB" sz="1400" dirty="0">
                <a:latin typeface="+mn-lt"/>
              </a:rPr>
              <a:t>and so on. </a:t>
            </a:r>
            <a:r>
              <a:rPr lang="en-GB" sz="1400" dirty="0" smtClean="0">
                <a:latin typeface="+mn-lt"/>
              </a:rPr>
              <a:t>You may want to </a:t>
            </a:r>
            <a:r>
              <a:rPr lang="en-GB" sz="1400" dirty="0">
                <a:latin typeface="+mn-lt"/>
              </a:rPr>
              <a:t>illustrate your market research in your PowerPoint </a:t>
            </a:r>
            <a:r>
              <a:rPr lang="en-GB" sz="1400" dirty="0" smtClean="0">
                <a:latin typeface="+mn-lt"/>
              </a:rPr>
              <a:t>presentation.</a:t>
            </a:r>
          </a:p>
          <a:p>
            <a:pPr eaLnBrk="1" hangingPunct="1">
              <a:spcBef>
                <a:spcPct val="50000"/>
              </a:spcBef>
            </a:pPr>
            <a:r>
              <a:rPr lang="en-GB" sz="1400" dirty="0" smtClean="0">
                <a:latin typeface="+mn-lt"/>
              </a:rPr>
              <a:t>2. 	Ingredients and Packaging</a:t>
            </a:r>
          </a:p>
          <a:p>
            <a:pPr eaLnBrk="1" hangingPunct="1">
              <a:spcBef>
                <a:spcPct val="50000"/>
              </a:spcBef>
            </a:pPr>
            <a:r>
              <a:rPr lang="en-GB" sz="1400" dirty="0" smtClean="0">
                <a:latin typeface="+mn-lt"/>
              </a:rPr>
              <a:t>What ingredients are you going to use? Look into the benefits of different ingredients and also where your ingredients are coming from. Remember your drink needs to be as sustainable as possible. Is your drink going to be in a can or bottle, or some other kind of packaging? You should also look into the sustainability of different materials.</a:t>
            </a:r>
          </a:p>
          <a:p>
            <a:pPr eaLnBrk="1" hangingPunct="1">
              <a:spcBef>
                <a:spcPct val="50000"/>
              </a:spcBef>
            </a:pPr>
            <a:r>
              <a:rPr lang="en-GB" sz="1400" dirty="0" smtClean="0">
                <a:latin typeface="+mn-lt"/>
              </a:rPr>
              <a:t>3. Special Olympics Great Britain and Play Unified</a:t>
            </a:r>
          </a:p>
          <a:p>
            <a:pPr eaLnBrk="1" hangingPunct="1">
              <a:spcBef>
                <a:spcPct val="50000"/>
              </a:spcBef>
            </a:pPr>
            <a:r>
              <a:rPr lang="en-GB" sz="1400" dirty="0" smtClean="0">
                <a:latin typeface="+mn-lt"/>
              </a:rPr>
              <a:t>Look at the resources on page</a:t>
            </a:r>
            <a:r>
              <a:rPr lang="en-GB" sz="1400" dirty="0" smtClean="0">
                <a:solidFill>
                  <a:srgbClr val="FF0000"/>
                </a:solidFill>
                <a:latin typeface="+mn-lt"/>
              </a:rPr>
              <a:t> </a:t>
            </a:r>
            <a:r>
              <a:rPr lang="en-GB" sz="1400" dirty="0">
                <a:latin typeface="+mn-lt"/>
              </a:rPr>
              <a:t>4</a:t>
            </a:r>
            <a:r>
              <a:rPr lang="en-GB" sz="1400" dirty="0" smtClean="0">
                <a:latin typeface="+mn-lt"/>
              </a:rPr>
              <a:t> and the factsheets provided and ensure you understand what this great charity and their Play Unified campaign are all about. Remember you need to promote Play Unified on your drink to encourage young people to get involved.</a:t>
            </a:r>
            <a:endParaRPr lang="en-GB" sz="1400" dirty="0">
              <a:latin typeface="+mn-lt"/>
            </a:endParaRPr>
          </a:p>
        </p:txBody>
      </p:sp>
      <p:sp>
        <p:nvSpPr>
          <p:cNvPr id="13320" name="Slide Number Placeholder 1"/>
          <p:cNvSpPr>
            <a:spLocks noGrp="1"/>
          </p:cNvSpPr>
          <p:nvPr>
            <p:ph type="sldNum" sz="quarter" idx="12"/>
          </p:nvPr>
        </p:nvSpPr>
        <p:spPr>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579597EB-A109-4BA0-B3DB-7FB4E05A2EFC}" type="slidenum">
              <a:rPr lang="en-GB" sz="1400" smtClean="0"/>
              <a:pPr eaLnBrk="1" hangingPunct="1"/>
              <a:t>8</a:t>
            </a:fld>
            <a:endParaRPr lang="en-GB" sz="1400" dirty="0" smtClean="0"/>
          </a:p>
        </p:txBody>
      </p:sp>
      <p:sp>
        <p:nvSpPr>
          <p:cNvPr id="10"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Research and Development </a:t>
            </a:r>
            <a:endParaRPr lang="en-GB" b="1" dirty="0">
              <a:solidFill>
                <a:schemeClr val="tx1"/>
              </a:solidFill>
              <a:latin typeface="+mj-lt"/>
            </a:endParaRPr>
          </a:p>
        </p:txBody>
      </p:sp>
    </p:spTree>
    <p:extLst>
      <p:ext uri="{BB962C8B-B14F-4D97-AF65-F5344CB8AC3E}">
        <p14:creationId xmlns:p14="http://schemas.microsoft.com/office/powerpoint/2010/main" val="422437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616443" y="1354306"/>
            <a:ext cx="8628767" cy="4203032"/>
          </a:xfrm>
          <a:prstGeom prst="flowChartAlternateProcess">
            <a:avLst/>
          </a:prstGeom>
          <a:solidFill>
            <a:schemeClr val="bg1">
              <a:lumMod val="85000"/>
            </a:schemeClr>
          </a:solidFill>
          <a:ln w="9525">
            <a:solidFill>
              <a:srgbClr val="000000"/>
            </a:solidFill>
            <a:miter lim="800000"/>
            <a:headEnd/>
            <a:tailEnd/>
          </a:ln>
        </p:spPr>
        <p:txBody>
          <a:bodyPr/>
          <a:lstStyle/>
          <a:p>
            <a:pPr algn="l"/>
            <a:endParaRPr lang="en-US" dirty="0"/>
          </a:p>
        </p:txBody>
      </p:sp>
      <p:sp>
        <p:nvSpPr>
          <p:cNvPr id="12292" name="Rectangle 54"/>
          <p:cNvSpPr>
            <a:spLocks noChangeArrowheads="1"/>
          </p:cNvSpPr>
          <p:nvPr/>
        </p:nvSpPr>
        <p:spPr bwMode="auto">
          <a:xfrm>
            <a:off x="7651931" y="6629404"/>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1000" b="1" dirty="0">
              <a:solidFill>
                <a:srgbClr val="FF0000"/>
              </a:solidFill>
            </a:endParaRPr>
          </a:p>
        </p:txBody>
      </p:sp>
      <p:sp>
        <p:nvSpPr>
          <p:cNvPr id="12294" name="Text Box 58"/>
          <p:cNvSpPr txBox="1">
            <a:spLocks noChangeArrowheads="1"/>
          </p:cNvSpPr>
          <p:nvPr/>
        </p:nvSpPr>
        <p:spPr bwMode="auto">
          <a:xfrm>
            <a:off x="999773" y="1354305"/>
            <a:ext cx="78394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dirty="0"/>
              <a:t>	</a:t>
            </a:r>
            <a:r>
              <a:rPr lang="en-GB" dirty="0" smtClean="0"/>
              <a:t>C</a:t>
            </a:r>
            <a:r>
              <a:rPr lang="en-GB" dirty="0" smtClean="0">
                <a:latin typeface="+mn-lt"/>
              </a:rPr>
              <a:t>onsider </a:t>
            </a:r>
            <a:r>
              <a:rPr lang="en-GB" dirty="0">
                <a:latin typeface="+mn-lt"/>
              </a:rPr>
              <a:t>the questions below in order </a:t>
            </a:r>
            <a:r>
              <a:rPr lang="en-GB" dirty="0" smtClean="0">
                <a:latin typeface="+mn-lt"/>
              </a:rPr>
              <a:t>to develop your juice </a:t>
            </a:r>
            <a:r>
              <a:rPr lang="en-GB" dirty="0">
                <a:latin typeface="+mn-lt"/>
              </a:rPr>
              <a:t>brand. </a:t>
            </a:r>
          </a:p>
          <a:p>
            <a:pPr eaLnBrk="1" hangingPunct="1">
              <a:spcBef>
                <a:spcPct val="50000"/>
              </a:spcBef>
            </a:pPr>
            <a:r>
              <a:rPr lang="en-GB" dirty="0" smtClean="0">
                <a:latin typeface="+mn-lt"/>
              </a:rPr>
              <a:t>	Give </a:t>
            </a:r>
            <a:r>
              <a:rPr lang="en-GB" dirty="0">
                <a:latin typeface="+mn-lt"/>
              </a:rPr>
              <a:t>your product </a:t>
            </a:r>
            <a:r>
              <a:rPr lang="en-GB" dirty="0" smtClean="0">
                <a:latin typeface="+mn-lt"/>
              </a:rPr>
              <a:t>a Unique Selling Point </a:t>
            </a:r>
            <a:r>
              <a:rPr lang="en-GB" dirty="0">
                <a:latin typeface="+mn-lt"/>
              </a:rPr>
              <a:t>(USP) so it stands out from the crowd.</a:t>
            </a:r>
          </a:p>
          <a:p>
            <a:pPr eaLnBrk="1" hangingPunct="1">
              <a:spcBef>
                <a:spcPct val="50000"/>
              </a:spcBef>
            </a:pPr>
            <a:r>
              <a:rPr lang="en-GB" dirty="0">
                <a:latin typeface="+mn-lt"/>
              </a:rPr>
              <a:t>	</a:t>
            </a:r>
            <a:r>
              <a:rPr lang="en-GB" dirty="0" smtClean="0">
                <a:latin typeface="+mn-lt"/>
              </a:rPr>
              <a:t>Remember </a:t>
            </a:r>
            <a:r>
              <a:rPr lang="en-GB" dirty="0">
                <a:latin typeface="+mn-lt"/>
              </a:rPr>
              <a:t>you must detail the ingredients (see </a:t>
            </a:r>
            <a:r>
              <a:rPr lang="en-GB" dirty="0" smtClean="0">
                <a:latin typeface="+mn-lt"/>
              </a:rPr>
              <a:t>page 10), </a:t>
            </a:r>
            <a:r>
              <a:rPr lang="en-GB" dirty="0">
                <a:latin typeface="+mn-lt"/>
              </a:rPr>
              <a:t>as well as develop the brand (see </a:t>
            </a:r>
            <a:r>
              <a:rPr lang="en-GB" dirty="0" smtClean="0">
                <a:latin typeface="+mn-lt"/>
              </a:rPr>
              <a:t>page 14).</a:t>
            </a:r>
            <a:endParaRPr lang="en-GB" dirty="0">
              <a:latin typeface="+mn-lt"/>
            </a:endParaRPr>
          </a:p>
        </p:txBody>
      </p:sp>
      <p:sp>
        <p:nvSpPr>
          <p:cNvPr id="12295" name="Oval 75"/>
          <p:cNvSpPr>
            <a:spLocks noChangeArrowheads="1"/>
          </p:cNvSpPr>
          <p:nvPr/>
        </p:nvSpPr>
        <p:spPr bwMode="auto">
          <a:xfrm>
            <a:off x="1098398" y="4645225"/>
            <a:ext cx="3429231" cy="6488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solidFill>
                  <a:srgbClr val="FF0000"/>
                </a:solidFill>
              </a:rPr>
              <a:t>Who is your target market?</a:t>
            </a:r>
          </a:p>
        </p:txBody>
      </p:sp>
      <p:sp>
        <p:nvSpPr>
          <p:cNvPr id="12296" name="Oval 76"/>
          <p:cNvSpPr>
            <a:spLocks noChangeArrowheads="1"/>
          </p:cNvSpPr>
          <p:nvPr/>
        </p:nvSpPr>
        <p:spPr bwMode="auto">
          <a:xfrm>
            <a:off x="3548210" y="3998998"/>
            <a:ext cx="3121433" cy="5953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a:solidFill>
                  <a:srgbClr val="FF0000"/>
                </a:solidFill>
              </a:rPr>
              <a:t>What are the key ingredients?</a:t>
            </a:r>
            <a:endParaRPr lang="en-US" sz="1400" b="1" dirty="0">
              <a:solidFill>
                <a:srgbClr val="FF0000"/>
              </a:solidFill>
            </a:endParaRPr>
          </a:p>
        </p:txBody>
      </p:sp>
      <p:sp>
        <p:nvSpPr>
          <p:cNvPr id="12297" name="Oval 77"/>
          <p:cNvSpPr>
            <a:spLocks noChangeArrowheads="1"/>
          </p:cNvSpPr>
          <p:nvPr/>
        </p:nvSpPr>
        <p:spPr bwMode="auto">
          <a:xfrm>
            <a:off x="6467364" y="3581402"/>
            <a:ext cx="2498297" cy="5953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a:solidFill>
                  <a:srgbClr val="FF0000"/>
                </a:solidFill>
              </a:rPr>
              <a:t>What is your USP? </a:t>
            </a:r>
            <a:endParaRPr lang="en-US" sz="1400" b="1" dirty="0">
              <a:solidFill>
                <a:srgbClr val="FF0000"/>
              </a:solidFill>
            </a:endParaRPr>
          </a:p>
        </p:txBody>
      </p:sp>
      <p:sp>
        <p:nvSpPr>
          <p:cNvPr id="12298" name="Oval 78"/>
          <p:cNvSpPr>
            <a:spLocks noChangeArrowheads="1"/>
          </p:cNvSpPr>
          <p:nvPr/>
        </p:nvSpPr>
        <p:spPr bwMode="auto">
          <a:xfrm>
            <a:off x="916964" y="3581399"/>
            <a:ext cx="3031678" cy="59174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a:solidFill>
                  <a:srgbClr val="FF0000"/>
                </a:solidFill>
              </a:rPr>
              <a:t>What flavour is your drink?</a:t>
            </a:r>
            <a:endParaRPr lang="en-US" sz="1400" b="1" dirty="0">
              <a:solidFill>
                <a:srgbClr val="FF0000"/>
              </a:solidFill>
            </a:endParaRPr>
          </a:p>
        </p:txBody>
      </p:sp>
      <p:sp>
        <p:nvSpPr>
          <p:cNvPr id="12302" name="Oval 75"/>
          <p:cNvSpPr>
            <a:spLocks noChangeArrowheads="1"/>
          </p:cNvSpPr>
          <p:nvPr/>
        </p:nvSpPr>
        <p:spPr bwMode="auto">
          <a:xfrm>
            <a:off x="5379489" y="4645223"/>
            <a:ext cx="3199741" cy="6488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solidFill>
                  <a:srgbClr val="FF0000"/>
                </a:solidFill>
              </a:rPr>
              <a:t>Who is your competition?</a:t>
            </a:r>
          </a:p>
        </p:txBody>
      </p:sp>
      <p:sp>
        <p:nvSpPr>
          <p:cNvPr id="12304" name="Slide Number Placeholder 1"/>
          <p:cNvSpPr>
            <a:spLocks noGrp="1"/>
          </p:cNvSpPr>
          <p:nvPr>
            <p:ph type="sldNum" sz="quarter" idx="12"/>
          </p:nvPr>
        </p:nvSpPr>
        <p:spPr>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FDFF86B1-34B0-4314-99C8-BE4B911DB90E}" type="slidenum">
              <a:rPr lang="en-GB" sz="1400" smtClean="0"/>
              <a:pPr eaLnBrk="1" hangingPunct="1"/>
              <a:t>9</a:t>
            </a:fld>
            <a:endParaRPr lang="en-GB" sz="1400" dirty="0" smtClean="0"/>
          </a:p>
        </p:txBody>
      </p:sp>
      <p:sp>
        <p:nvSpPr>
          <p:cNvPr id="18" name="Title 2"/>
          <p:cNvSpPr>
            <a:spLocks noGrp="1"/>
          </p:cNvSpPr>
          <p:nvPr>
            <p:ph type="ctrTitle"/>
          </p:nvPr>
        </p:nvSpPr>
        <p:spPr>
          <a:xfrm>
            <a:off x="495300" y="534171"/>
            <a:ext cx="8915400" cy="1256317"/>
          </a:xfrm>
        </p:spPr>
        <p:txBody>
          <a:bodyPr/>
          <a:lstStyle/>
          <a:p>
            <a:r>
              <a:rPr lang="en-GB" b="1" dirty="0" smtClean="0">
                <a:solidFill>
                  <a:schemeClr val="tx1"/>
                </a:solidFill>
                <a:latin typeface="+mj-lt"/>
              </a:rPr>
              <a:t>Type of Drink</a:t>
            </a:r>
            <a:endParaRPr lang="en-GB" b="1" dirty="0">
              <a:solidFill>
                <a:schemeClr val="tx1"/>
              </a:solidFill>
              <a:latin typeface="+mj-lt"/>
            </a:endParaRPr>
          </a:p>
        </p:txBody>
      </p:sp>
      <p:sp>
        <p:nvSpPr>
          <p:cNvPr id="12" name="Oval 78"/>
          <p:cNvSpPr>
            <a:spLocks noChangeArrowheads="1"/>
          </p:cNvSpPr>
          <p:nvPr/>
        </p:nvSpPr>
        <p:spPr bwMode="auto">
          <a:xfrm>
            <a:off x="3403648" y="3051675"/>
            <a:ext cx="3031678" cy="59174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b="1" dirty="0" smtClean="0">
                <a:solidFill>
                  <a:srgbClr val="FF0000"/>
                </a:solidFill>
              </a:rPr>
              <a:t>How much will the drink cost?</a:t>
            </a:r>
            <a:endParaRPr lang="en-US" sz="1400" b="1" dirty="0">
              <a:solidFill>
                <a:srgbClr val="FF0000"/>
              </a:solidFill>
            </a:endParaRPr>
          </a:p>
        </p:txBody>
      </p:sp>
    </p:spTree>
    <p:extLst>
      <p:ext uri="{BB962C8B-B14F-4D97-AF65-F5344CB8AC3E}">
        <p14:creationId xmlns:p14="http://schemas.microsoft.com/office/powerpoint/2010/main" val="366108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ke_PPT_Experi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ke_PPT_Experi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 theme" id="{813EF6EA-DA8A-4E04-B821-384D5B9C7E6D}" vid="{B4A20B3D-FB6F-4520-B69F-49CC036C58D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Coke_PPT_Experience.thmx</Template>
  <TotalTime>7755</TotalTime>
  <Words>2538</Words>
  <Application>Microsoft Office PowerPoint</Application>
  <PresentationFormat>A4 Paper (210x297 mm)</PresentationFormat>
  <Paragraphs>298</Paragraphs>
  <Slides>23</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Arial Rounded MT Bold</vt:lpstr>
      <vt:lpstr>Calibri</vt:lpstr>
      <vt:lpstr>HelveticaNeue LT 55 Roman</vt:lpstr>
      <vt:lpstr>Times New Roman</vt:lpstr>
      <vt:lpstr>1_Coke_PPT_Experience</vt:lpstr>
      <vt:lpstr>Coke_PPT_Experience</vt:lpstr>
      <vt:lpstr>1_Default Design</vt:lpstr>
      <vt:lpstr>2_Default Design</vt:lpstr>
      <vt:lpstr>ESC theme</vt:lpstr>
      <vt:lpstr>PowerPoint Presentation</vt:lpstr>
      <vt:lpstr>Project Overview</vt:lpstr>
      <vt:lpstr>Project Tasks</vt:lpstr>
      <vt:lpstr>Business Challenge Work Based Project Level 2 2019/20   </vt:lpstr>
      <vt:lpstr>Introduction</vt:lpstr>
      <vt:lpstr>The Brief</vt:lpstr>
      <vt:lpstr>Special Olympics</vt:lpstr>
      <vt:lpstr>Research and Development </vt:lpstr>
      <vt:lpstr>Type of Drink</vt:lpstr>
      <vt:lpstr>Ingredients</vt:lpstr>
      <vt:lpstr>PowerPoint Presentation</vt:lpstr>
      <vt:lpstr>Nutrients and GDAs*</vt:lpstr>
      <vt:lpstr>PowerPoint Presentation</vt:lpstr>
      <vt:lpstr>Brand Development</vt:lpstr>
      <vt:lpstr>Packaging and Drink Illustration</vt:lpstr>
      <vt:lpstr>Cost and Profit Projection</vt:lpstr>
      <vt:lpstr>Production Costs</vt:lpstr>
      <vt:lpstr>PowerPoint Presentation</vt:lpstr>
      <vt:lpstr>Play Unified Promotion</vt:lpstr>
      <vt:lpstr>Play Unified  Promotion: Tips</vt:lpstr>
      <vt:lpstr>PowerPoint Presentation</vt:lpstr>
      <vt:lpstr>PowerPoint Presentation</vt:lpstr>
      <vt:lpstr>Juice Brand Overview</vt:lpstr>
    </vt:vector>
  </TitlesOfParts>
  <Company>Edcoms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Edcoms</dc:creator>
  <cp:lastModifiedBy>Jessica Hayne</cp:lastModifiedBy>
  <cp:revision>202</cp:revision>
  <dcterms:created xsi:type="dcterms:W3CDTF">2013-02-12T16:34:42Z</dcterms:created>
  <dcterms:modified xsi:type="dcterms:W3CDTF">2020-05-04T13:29:56Z</dcterms:modified>
</cp:coreProperties>
</file>