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771" r:id="rId2"/>
  </p:sldMasterIdLst>
  <p:notesMasterIdLst>
    <p:notesMasterId r:id="rId23"/>
  </p:notesMasterIdLst>
  <p:handoutMasterIdLst>
    <p:handoutMasterId r:id="rId24"/>
  </p:handoutMasterIdLst>
  <p:sldIdLst>
    <p:sldId id="362" r:id="rId3"/>
    <p:sldId id="363" r:id="rId4"/>
    <p:sldId id="365" r:id="rId5"/>
    <p:sldId id="364" r:id="rId6"/>
    <p:sldId id="338" r:id="rId7"/>
    <p:sldId id="336" r:id="rId8"/>
    <p:sldId id="340" r:id="rId9"/>
    <p:sldId id="341" r:id="rId10"/>
    <p:sldId id="335" r:id="rId11"/>
    <p:sldId id="358" r:id="rId12"/>
    <p:sldId id="343" r:id="rId13"/>
    <p:sldId id="344" r:id="rId14"/>
    <p:sldId id="345" r:id="rId15"/>
    <p:sldId id="346" r:id="rId16"/>
    <p:sldId id="350" r:id="rId17"/>
    <p:sldId id="351" r:id="rId18"/>
    <p:sldId id="347" r:id="rId19"/>
    <p:sldId id="357" r:id="rId20"/>
    <p:sldId id="361" r:id="rId21"/>
    <p:sldId id="360" r:id="rId22"/>
  </p:sldIdLst>
  <p:sldSz cx="9144000" cy="6858000" type="screen4x3"/>
  <p:notesSz cx="7102475"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159" autoAdjust="0"/>
    <p:restoredTop sz="90267" autoAdjust="0"/>
  </p:normalViewPr>
  <p:slideViewPr>
    <p:cSldViewPr>
      <p:cViewPr varScale="1">
        <p:scale>
          <a:sx n="100" d="100"/>
          <a:sy n="100" d="100"/>
        </p:scale>
        <p:origin x="26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412" cy="511479"/>
          </a:xfrm>
          <a:prstGeom prst="rect">
            <a:avLst/>
          </a:prstGeom>
        </p:spPr>
        <p:txBody>
          <a:bodyPr vert="horz" lIns="95408" tIns="47704" rIns="95408" bIns="47704" rtlCol="0"/>
          <a:lstStyle>
            <a:lvl1pPr algn="l">
              <a:defRPr sz="1300"/>
            </a:lvl1pPr>
          </a:lstStyle>
          <a:p>
            <a:endParaRPr lang="en-GB" dirty="0"/>
          </a:p>
        </p:txBody>
      </p:sp>
      <p:sp>
        <p:nvSpPr>
          <p:cNvPr id="3" name="Date Placeholder 2"/>
          <p:cNvSpPr>
            <a:spLocks noGrp="1"/>
          </p:cNvSpPr>
          <p:nvPr>
            <p:ph type="dt" sz="quarter" idx="1"/>
          </p:nvPr>
        </p:nvSpPr>
        <p:spPr>
          <a:xfrm>
            <a:off x="4023428" y="0"/>
            <a:ext cx="3077412" cy="511479"/>
          </a:xfrm>
          <a:prstGeom prst="rect">
            <a:avLst/>
          </a:prstGeom>
        </p:spPr>
        <p:txBody>
          <a:bodyPr vert="horz" lIns="95408" tIns="47704" rIns="95408" bIns="47704" rtlCol="0"/>
          <a:lstStyle>
            <a:lvl1pPr algn="r">
              <a:defRPr sz="1300"/>
            </a:lvl1pPr>
          </a:lstStyle>
          <a:p>
            <a:fld id="{BE763537-CFD8-4BF0-840A-9344F532CB32}" type="datetimeFigureOut">
              <a:rPr lang="en-GB" smtClean="0"/>
              <a:t>24/04/2020</a:t>
            </a:fld>
            <a:endParaRPr lang="en-GB" dirty="0"/>
          </a:p>
        </p:txBody>
      </p:sp>
      <p:sp>
        <p:nvSpPr>
          <p:cNvPr id="4" name="Footer Placeholder 3"/>
          <p:cNvSpPr>
            <a:spLocks noGrp="1"/>
          </p:cNvSpPr>
          <p:nvPr>
            <p:ph type="ftr" sz="quarter" idx="2"/>
          </p:nvPr>
        </p:nvSpPr>
        <p:spPr>
          <a:xfrm>
            <a:off x="0" y="9721452"/>
            <a:ext cx="3077412" cy="511479"/>
          </a:xfrm>
          <a:prstGeom prst="rect">
            <a:avLst/>
          </a:prstGeom>
        </p:spPr>
        <p:txBody>
          <a:bodyPr vert="horz" lIns="95408" tIns="47704" rIns="95408" bIns="47704" rtlCol="0" anchor="b"/>
          <a:lstStyle>
            <a:lvl1pPr algn="l">
              <a:defRPr sz="1300"/>
            </a:lvl1pPr>
          </a:lstStyle>
          <a:p>
            <a:endParaRPr lang="en-GB" dirty="0"/>
          </a:p>
        </p:txBody>
      </p:sp>
      <p:sp>
        <p:nvSpPr>
          <p:cNvPr id="5" name="Slide Number Placeholder 4"/>
          <p:cNvSpPr>
            <a:spLocks noGrp="1"/>
          </p:cNvSpPr>
          <p:nvPr>
            <p:ph type="sldNum" sz="quarter" idx="3"/>
          </p:nvPr>
        </p:nvSpPr>
        <p:spPr>
          <a:xfrm>
            <a:off x="4023428" y="9721452"/>
            <a:ext cx="3077412" cy="511479"/>
          </a:xfrm>
          <a:prstGeom prst="rect">
            <a:avLst/>
          </a:prstGeom>
        </p:spPr>
        <p:txBody>
          <a:bodyPr vert="horz" lIns="95408" tIns="47704" rIns="95408" bIns="47704" rtlCol="0" anchor="b"/>
          <a:lstStyle>
            <a:lvl1pPr algn="r">
              <a:defRPr sz="1300"/>
            </a:lvl1pPr>
          </a:lstStyle>
          <a:p>
            <a:fld id="{E4F2722A-789A-4493-B5D0-E6009171523A}" type="slidenum">
              <a:rPr lang="en-GB" smtClean="0"/>
              <a:t>‹#›</a:t>
            </a:fld>
            <a:endParaRPr lang="en-GB" dirty="0"/>
          </a:p>
        </p:txBody>
      </p:sp>
    </p:spTree>
    <p:extLst>
      <p:ext uri="{BB962C8B-B14F-4D97-AF65-F5344CB8AC3E}">
        <p14:creationId xmlns:p14="http://schemas.microsoft.com/office/powerpoint/2010/main" val="25671430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77007" cy="511813"/>
          </a:xfrm>
          <a:prstGeom prst="rect">
            <a:avLst/>
          </a:prstGeom>
        </p:spPr>
        <p:txBody>
          <a:bodyPr vert="horz" lIns="95408" tIns="47704" rIns="95408" bIns="47704" rtlCol="0"/>
          <a:lstStyle>
            <a:lvl1pPr algn="l" fontAlgn="auto">
              <a:spcBef>
                <a:spcPts val="0"/>
              </a:spcBef>
              <a:spcAft>
                <a:spcPts val="0"/>
              </a:spcAft>
              <a:defRPr sz="1300">
                <a:latin typeface="+mn-lt"/>
              </a:defRPr>
            </a:lvl1pPr>
          </a:lstStyle>
          <a:p>
            <a:pPr>
              <a:defRPr/>
            </a:pPr>
            <a:endParaRPr lang="en-GB" dirty="0"/>
          </a:p>
        </p:txBody>
      </p:sp>
      <p:sp>
        <p:nvSpPr>
          <p:cNvPr id="3" name="Date Placeholder 2"/>
          <p:cNvSpPr>
            <a:spLocks noGrp="1"/>
          </p:cNvSpPr>
          <p:nvPr>
            <p:ph type="dt" idx="1"/>
          </p:nvPr>
        </p:nvSpPr>
        <p:spPr>
          <a:xfrm>
            <a:off x="4023781" y="3"/>
            <a:ext cx="3077007" cy="511813"/>
          </a:xfrm>
          <a:prstGeom prst="rect">
            <a:avLst/>
          </a:prstGeom>
        </p:spPr>
        <p:txBody>
          <a:bodyPr vert="horz" lIns="95408" tIns="47704" rIns="95408" bIns="47704" rtlCol="0"/>
          <a:lstStyle>
            <a:lvl1pPr algn="r" fontAlgn="auto">
              <a:spcBef>
                <a:spcPts val="0"/>
              </a:spcBef>
              <a:spcAft>
                <a:spcPts val="0"/>
              </a:spcAft>
              <a:defRPr sz="1300">
                <a:latin typeface="+mn-lt"/>
              </a:defRPr>
            </a:lvl1pPr>
          </a:lstStyle>
          <a:p>
            <a:pPr>
              <a:defRPr/>
            </a:pPr>
            <a:fld id="{6023427B-67AE-4528-A752-5F50E2FB11EF}" type="datetimeFigureOut">
              <a:rPr lang="en-US"/>
              <a:pPr>
                <a:defRPr/>
              </a:pPr>
              <a:t>4/24/2020</a:t>
            </a:fld>
            <a:endParaRPr lang="en-GB" dirty="0"/>
          </a:p>
        </p:txBody>
      </p:sp>
      <p:sp>
        <p:nvSpPr>
          <p:cNvPr id="4" name="Slide Image Placeholder 3"/>
          <p:cNvSpPr>
            <a:spLocks noGrp="1" noRot="1" noChangeAspect="1"/>
          </p:cNvSpPr>
          <p:nvPr>
            <p:ph type="sldImg" idx="2"/>
          </p:nvPr>
        </p:nvSpPr>
        <p:spPr>
          <a:xfrm>
            <a:off x="990600" y="766763"/>
            <a:ext cx="5121275" cy="3840162"/>
          </a:xfrm>
          <a:prstGeom prst="rect">
            <a:avLst/>
          </a:prstGeom>
          <a:noFill/>
          <a:ln w="12700">
            <a:solidFill>
              <a:prstClr val="black"/>
            </a:solidFill>
          </a:ln>
        </p:spPr>
        <p:txBody>
          <a:bodyPr vert="horz" lIns="95408" tIns="47704" rIns="95408" bIns="47704" rtlCol="0" anchor="ctr"/>
          <a:lstStyle/>
          <a:p>
            <a:pPr lvl="0"/>
            <a:endParaRPr lang="en-GB" noProof="0" dirty="0" smtClean="0"/>
          </a:p>
        </p:txBody>
      </p:sp>
      <p:sp>
        <p:nvSpPr>
          <p:cNvPr id="5" name="Notes Placeholder 4"/>
          <p:cNvSpPr>
            <a:spLocks noGrp="1"/>
          </p:cNvSpPr>
          <p:nvPr>
            <p:ph type="body" sz="quarter" idx="3"/>
          </p:nvPr>
        </p:nvSpPr>
        <p:spPr>
          <a:xfrm>
            <a:off x="710079" y="4861407"/>
            <a:ext cx="5682318" cy="4606317"/>
          </a:xfrm>
          <a:prstGeom prst="rect">
            <a:avLst/>
          </a:prstGeom>
        </p:spPr>
        <p:txBody>
          <a:bodyPr vert="horz" lIns="95408" tIns="47704" rIns="95408" bIns="4770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4" y="9721156"/>
            <a:ext cx="3077007" cy="511812"/>
          </a:xfrm>
          <a:prstGeom prst="rect">
            <a:avLst/>
          </a:prstGeom>
        </p:spPr>
        <p:txBody>
          <a:bodyPr vert="horz" lIns="95408" tIns="47704" rIns="95408" bIns="47704" rtlCol="0" anchor="b"/>
          <a:lstStyle>
            <a:lvl1pPr algn="l" fontAlgn="auto">
              <a:spcBef>
                <a:spcPts val="0"/>
              </a:spcBef>
              <a:spcAft>
                <a:spcPts val="0"/>
              </a:spcAft>
              <a:defRPr sz="1300">
                <a:latin typeface="+mn-lt"/>
              </a:defRPr>
            </a:lvl1pPr>
          </a:lstStyle>
          <a:p>
            <a:pPr>
              <a:defRPr/>
            </a:pPr>
            <a:endParaRPr lang="en-GB" dirty="0"/>
          </a:p>
        </p:txBody>
      </p:sp>
      <p:sp>
        <p:nvSpPr>
          <p:cNvPr id="7" name="Slide Number Placeholder 6"/>
          <p:cNvSpPr>
            <a:spLocks noGrp="1"/>
          </p:cNvSpPr>
          <p:nvPr>
            <p:ph type="sldNum" sz="quarter" idx="5"/>
          </p:nvPr>
        </p:nvSpPr>
        <p:spPr>
          <a:xfrm>
            <a:off x="4023781" y="9721156"/>
            <a:ext cx="3077007" cy="511812"/>
          </a:xfrm>
          <a:prstGeom prst="rect">
            <a:avLst/>
          </a:prstGeom>
        </p:spPr>
        <p:txBody>
          <a:bodyPr vert="horz" lIns="95408" tIns="47704" rIns="95408" bIns="47704" rtlCol="0" anchor="b"/>
          <a:lstStyle>
            <a:lvl1pPr algn="r" fontAlgn="auto">
              <a:spcBef>
                <a:spcPts val="0"/>
              </a:spcBef>
              <a:spcAft>
                <a:spcPts val="0"/>
              </a:spcAft>
              <a:defRPr sz="1300">
                <a:latin typeface="+mn-lt"/>
              </a:defRPr>
            </a:lvl1pPr>
          </a:lstStyle>
          <a:p>
            <a:pPr>
              <a:defRPr/>
            </a:pPr>
            <a:fld id="{4631D781-EA3E-412C-BA47-361527B657CF}" type="slidenum">
              <a:rPr lang="en-GB"/>
              <a:pPr>
                <a:defRPr/>
              </a:pPr>
              <a:t>‹#›</a:t>
            </a:fld>
            <a:endParaRPr lang="en-GB" dirty="0"/>
          </a:p>
        </p:txBody>
      </p:sp>
    </p:spTree>
    <p:extLst>
      <p:ext uri="{BB962C8B-B14F-4D97-AF65-F5344CB8AC3E}">
        <p14:creationId xmlns:p14="http://schemas.microsoft.com/office/powerpoint/2010/main" val="178161893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4631D781-EA3E-412C-BA47-361527B657CF}" type="slidenum">
              <a:rPr lang="en-GB" smtClean="0"/>
              <a:pPr>
                <a:defRPr/>
              </a:pPr>
              <a:t>9</a:t>
            </a:fld>
            <a:endParaRPr lang="en-GB" dirty="0"/>
          </a:p>
        </p:txBody>
      </p:sp>
    </p:spTree>
    <p:extLst>
      <p:ext uri="{BB962C8B-B14F-4D97-AF65-F5344CB8AC3E}">
        <p14:creationId xmlns:p14="http://schemas.microsoft.com/office/powerpoint/2010/main" val="1288355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lvl1pPr>
              <a:defRPr/>
            </a:lvl1pPr>
          </a:lstStyle>
          <a:p>
            <a:r>
              <a:rPr lang="en-US" smtClean="0"/>
              <a:t>Click to edit Master title style</a:t>
            </a:r>
            <a:endParaRPr lang="en-GB" dirty="0"/>
          </a:p>
        </p:txBody>
      </p:sp>
      <p:sp>
        <p:nvSpPr>
          <p:cNvPr id="23" name="Text Placeholder 22"/>
          <p:cNvSpPr>
            <a:spLocks noGrp="1"/>
          </p:cNvSpPr>
          <p:nvPr>
            <p:ph type="body" sz="quarter" idx="11"/>
          </p:nvPr>
        </p:nvSpPr>
        <p:spPr>
          <a:xfrm>
            <a:off x="307838" y="1224438"/>
            <a:ext cx="8527126" cy="2262762"/>
          </a:xfrm>
          <a:prstGeom prst="rect">
            <a:avLst/>
          </a:prstGeom>
        </p:spPr>
        <p:txBody>
          <a:bodyPr anchor="b">
            <a:normAutofit/>
          </a:bodyPr>
          <a:lstStyle>
            <a:lvl1pPr algn="ctr">
              <a:defRPr sz="5400" baseline="0"/>
            </a:lvl1pPr>
          </a:lstStyle>
          <a:p>
            <a:pPr lvl="0"/>
            <a:r>
              <a:rPr lang="en-US" smtClean="0"/>
              <a:t>Click to edit Master text styles</a:t>
            </a:r>
          </a:p>
        </p:txBody>
      </p:sp>
      <p:sp>
        <p:nvSpPr>
          <p:cNvPr id="24" name="Text Placeholder 22"/>
          <p:cNvSpPr>
            <a:spLocks noGrp="1"/>
          </p:cNvSpPr>
          <p:nvPr>
            <p:ph type="body" sz="quarter" idx="12"/>
          </p:nvPr>
        </p:nvSpPr>
        <p:spPr>
          <a:xfrm>
            <a:off x="307838" y="3813717"/>
            <a:ext cx="8527126" cy="2262762"/>
          </a:xfrm>
          <a:prstGeom prst="rect">
            <a:avLst/>
          </a:prstGeom>
        </p:spPr>
        <p:txBody>
          <a:bodyPr>
            <a:normAutofit/>
          </a:bodyPr>
          <a:lstStyle>
            <a:lvl1pPr algn="ctr">
              <a:defRPr sz="5400" b="0" baseline="0"/>
            </a:lvl1pPr>
          </a:lstStyle>
          <a:p>
            <a:pPr lvl="0"/>
            <a:r>
              <a:rPr lang="en-US" smtClean="0"/>
              <a:t>Click to edit Master text styles</a:t>
            </a:r>
          </a:p>
        </p:txBody>
      </p:sp>
      <p:sp>
        <p:nvSpPr>
          <p:cNvPr id="5" name="Footer Placeholder 4"/>
          <p:cNvSpPr>
            <a:spLocks noGrp="1"/>
          </p:cNvSpPr>
          <p:nvPr>
            <p:ph type="ftr" sz="quarter" idx="13"/>
          </p:nvPr>
        </p:nvSpPr>
        <p:spPr/>
        <p:txBody>
          <a:bodyPr wrap="square"/>
          <a:lstStyle>
            <a:lvl1pPr>
              <a:defRPr/>
            </a:lvl1pPr>
          </a:lstStyle>
          <a:p>
            <a:pPr>
              <a:defRPr/>
            </a:pPr>
            <a:endParaRPr lang="en-GB" dirty="0"/>
          </a:p>
        </p:txBody>
      </p:sp>
    </p:spTree>
  </p:cSld>
  <p:clrMapOvr>
    <a:masterClrMapping/>
  </p:clrMapOvr>
  <p:transition spd="med"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18728" y="344370"/>
            <a:ext cx="7236587" cy="57003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638969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lvl1pPr>
              <a:defRPr/>
            </a:lvl1pPr>
          </a:lstStyle>
          <a:p>
            <a:r>
              <a:rPr lang="en-US" smtClean="0"/>
              <a:t>Click to edit Master title style</a:t>
            </a:r>
            <a:endParaRPr lang="en-GB" dirty="0"/>
          </a:p>
        </p:txBody>
      </p:sp>
      <p:sp>
        <p:nvSpPr>
          <p:cNvPr id="23" name="Text Placeholder 22"/>
          <p:cNvSpPr>
            <a:spLocks noGrp="1"/>
          </p:cNvSpPr>
          <p:nvPr>
            <p:ph type="body" sz="quarter" idx="11"/>
          </p:nvPr>
        </p:nvSpPr>
        <p:spPr>
          <a:xfrm>
            <a:off x="307838" y="1224438"/>
            <a:ext cx="8527126" cy="2262762"/>
          </a:xfrm>
          <a:prstGeom prst="rect">
            <a:avLst/>
          </a:prstGeom>
        </p:spPr>
        <p:txBody>
          <a:bodyPr anchor="b">
            <a:normAutofit/>
          </a:bodyPr>
          <a:lstStyle>
            <a:lvl1pPr algn="ctr">
              <a:defRPr sz="4600" baseline="0"/>
            </a:lvl1pPr>
          </a:lstStyle>
          <a:p>
            <a:pPr lvl="0"/>
            <a:r>
              <a:rPr lang="en-US" smtClean="0"/>
              <a:t>Click to edit Master text styles</a:t>
            </a:r>
          </a:p>
        </p:txBody>
      </p:sp>
      <p:sp>
        <p:nvSpPr>
          <p:cNvPr id="24" name="Text Placeholder 22"/>
          <p:cNvSpPr>
            <a:spLocks noGrp="1"/>
          </p:cNvSpPr>
          <p:nvPr>
            <p:ph type="body" sz="quarter" idx="12"/>
          </p:nvPr>
        </p:nvSpPr>
        <p:spPr>
          <a:xfrm>
            <a:off x="307838" y="3813717"/>
            <a:ext cx="8527126" cy="2262762"/>
          </a:xfrm>
          <a:prstGeom prst="rect">
            <a:avLst/>
          </a:prstGeom>
        </p:spPr>
        <p:txBody>
          <a:bodyPr>
            <a:normAutofit/>
          </a:bodyPr>
          <a:lstStyle>
            <a:lvl1pPr algn="ctr">
              <a:defRPr sz="4600" b="0" baseline="0"/>
            </a:lvl1pPr>
          </a:lstStyle>
          <a:p>
            <a:pPr lvl="0"/>
            <a:r>
              <a:rPr lang="en-US" smtClean="0"/>
              <a:t>Click to edit Master text styles</a:t>
            </a:r>
          </a:p>
        </p:txBody>
      </p:sp>
      <p:sp>
        <p:nvSpPr>
          <p:cNvPr id="5" name="Footer Placeholder 9"/>
          <p:cNvSpPr>
            <a:spLocks noGrp="1"/>
          </p:cNvSpPr>
          <p:nvPr>
            <p:ph type="ftr" sz="quarter" idx="13"/>
          </p:nvPr>
        </p:nvSpPr>
        <p:spPr/>
        <p:txBody>
          <a:bodyPr/>
          <a:lstStyle>
            <a:lvl1pPr>
              <a:defRPr/>
            </a:lvl1pPr>
          </a:lstStyle>
          <a:p>
            <a:pPr>
              <a:defRPr/>
            </a:pPr>
            <a:endParaRPr lang="en-GB" dirty="0"/>
          </a:p>
        </p:txBody>
      </p:sp>
    </p:spTree>
  </p:cSld>
  <p:clrMapOvr>
    <a:masterClrMapping/>
  </p:clrMapOvr>
  <p:transition spd="med" advTm="500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3" name="Text Placeholder 12"/>
          <p:cNvSpPr>
            <a:spLocks noGrp="1"/>
          </p:cNvSpPr>
          <p:nvPr>
            <p:ph type="body" sz="quarter" idx="12"/>
          </p:nvPr>
        </p:nvSpPr>
        <p:spPr>
          <a:xfrm>
            <a:off x="307838" y="1224438"/>
            <a:ext cx="4109644" cy="571405"/>
          </a:xfrm>
          <a:prstGeom prst="rect">
            <a:avLst/>
          </a:prstGeom>
        </p:spPr>
        <p:txBody>
          <a:bodyPr>
            <a:normAutofit/>
          </a:bodyPr>
          <a:lstStyle>
            <a:lvl5pPr>
              <a:buNone/>
              <a:defRPr sz="2800" b="1">
                <a:latin typeface="HelveticaNeue LT 55 Roman" pitchFamily="34" charset="0"/>
              </a:defRPr>
            </a:lvl5pPr>
          </a:lstStyle>
          <a:p>
            <a:pPr lvl="0"/>
            <a:r>
              <a:rPr lang="en-US" smtClean="0"/>
              <a:t>Click to edit Master text styles</a:t>
            </a:r>
          </a:p>
        </p:txBody>
      </p:sp>
      <p:sp>
        <p:nvSpPr>
          <p:cNvPr id="16" name="Text Placeholder 12"/>
          <p:cNvSpPr>
            <a:spLocks noGrp="1"/>
          </p:cNvSpPr>
          <p:nvPr>
            <p:ph type="body" sz="quarter" idx="14"/>
          </p:nvPr>
        </p:nvSpPr>
        <p:spPr>
          <a:xfrm>
            <a:off x="4725321" y="1224438"/>
            <a:ext cx="4109644" cy="571405"/>
          </a:xfrm>
          <a:prstGeom prst="rect">
            <a:avLst/>
          </a:prstGeom>
        </p:spPr>
        <p:txBody>
          <a:bodyPr>
            <a:normAutofit/>
          </a:bodyPr>
          <a:lstStyle>
            <a:lvl5pPr>
              <a:buNone/>
              <a:defRPr sz="2800" b="1">
                <a:latin typeface="HelveticaNeue LT 55 Roman" pitchFamily="34" charset="0"/>
              </a:defRPr>
            </a:lvl5pPr>
          </a:lstStyle>
          <a:p>
            <a:pPr lvl="0"/>
            <a:r>
              <a:rPr lang="en-US" smtClean="0"/>
              <a:t>Click to edit Master text styles</a:t>
            </a:r>
          </a:p>
        </p:txBody>
      </p:sp>
      <p:sp>
        <p:nvSpPr>
          <p:cNvPr id="18" name="Text Placeholder 17"/>
          <p:cNvSpPr>
            <a:spLocks noGrp="1"/>
          </p:cNvSpPr>
          <p:nvPr>
            <p:ph type="body" sz="quarter" idx="15"/>
          </p:nvPr>
        </p:nvSpPr>
        <p:spPr>
          <a:xfrm>
            <a:off x="307838" y="2122360"/>
            <a:ext cx="4109644" cy="3954119"/>
          </a:xfrm>
          <a:prstGeom prst="rect">
            <a:avLst/>
          </a:prstGeom>
        </p:spPr>
        <p:txBody>
          <a:bodyPr>
            <a:normAutofit/>
          </a:bodyPr>
          <a:lstStyle>
            <a:lvl4pPr>
              <a:buFont typeface="Wingdings" pitchFamily="2" charset="2"/>
              <a:buChar char="§"/>
              <a:defRPr sz="1900" baseline="0"/>
            </a:lvl4pPr>
            <a:lvl5pPr marL="233763" marR="0" indent="-233763" algn="l" defTabSz="801472" rtl="0" eaLnBrk="1" fontAlgn="auto" latinLnBrk="0" hangingPunct="1">
              <a:lnSpc>
                <a:spcPct val="100000"/>
              </a:lnSpc>
              <a:spcBef>
                <a:spcPct val="20000"/>
              </a:spcBef>
              <a:spcAft>
                <a:spcPts val="0"/>
              </a:spcAft>
              <a:buClrTx/>
              <a:buSzTx/>
              <a:buFont typeface="Wingdings" pitchFamily="2" charset="2"/>
              <a:buChar char="§"/>
              <a:tabLst/>
              <a:defRPr sz="19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9" name="Text Placeholder 17"/>
          <p:cNvSpPr>
            <a:spLocks noGrp="1"/>
          </p:cNvSpPr>
          <p:nvPr>
            <p:ph type="body" sz="quarter" idx="16"/>
          </p:nvPr>
        </p:nvSpPr>
        <p:spPr>
          <a:xfrm>
            <a:off x="4725321" y="2122360"/>
            <a:ext cx="4109644" cy="3954119"/>
          </a:xfrm>
          <a:prstGeom prst="rect">
            <a:avLst/>
          </a:prstGeom>
        </p:spPr>
        <p:txBody>
          <a:bodyPr>
            <a:normAutofit/>
          </a:bodyPr>
          <a:lstStyle>
            <a:lvl4pPr>
              <a:buFont typeface="Wingdings" pitchFamily="2" charset="2"/>
              <a:buChar char="§"/>
              <a:defRPr sz="1900" baseline="0"/>
            </a:lvl4pPr>
            <a:lvl5pPr marL="233763" marR="0" indent="-233763" algn="l" defTabSz="801472" rtl="0" eaLnBrk="1" fontAlgn="auto" latinLnBrk="0" hangingPunct="1">
              <a:lnSpc>
                <a:spcPct val="100000"/>
              </a:lnSpc>
              <a:spcBef>
                <a:spcPct val="20000"/>
              </a:spcBef>
              <a:spcAft>
                <a:spcPts val="0"/>
              </a:spcAft>
              <a:buClrTx/>
              <a:buSzTx/>
              <a:buFont typeface="Wingdings" pitchFamily="2" charset="2"/>
              <a:buChar char="§"/>
              <a:tabLst/>
              <a:defRPr sz="19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itle 6"/>
          <p:cNvSpPr>
            <a:spLocks noGrp="1"/>
          </p:cNvSpPr>
          <p:nvPr>
            <p:ph type="title"/>
          </p:nvPr>
        </p:nvSpPr>
        <p:spPr/>
        <p:txBody>
          <a:bodyPr/>
          <a:lstStyle>
            <a:lvl1pPr>
              <a:defRPr baseline="0"/>
            </a:lvl1pPr>
          </a:lstStyle>
          <a:p>
            <a:r>
              <a:rPr lang="en-US" smtClean="0"/>
              <a:t>Click to edit Master title style</a:t>
            </a:r>
            <a:endParaRPr lang="en-GB" dirty="0"/>
          </a:p>
        </p:txBody>
      </p:sp>
      <p:sp>
        <p:nvSpPr>
          <p:cNvPr id="8" name="Footer Placeholder 9"/>
          <p:cNvSpPr>
            <a:spLocks noGrp="1"/>
          </p:cNvSpPr>
          <p:nvPr>
            <p:ph type="ftr" sz="quarter" idx="17"/>
          </p:nvPr>
        </p:nvSpPr>
        <p:spPr/>
        <p:txBody>
          <a:bodyPr/>
          <a:lstStyle>
            <a:lvl1pPr>
              <a:defRPr/>
            </a:lvl1pPr>
          </a:lstStyle>
          <a:p>
            <a:pPr>
              <a:defRPr/>
            </a:pPr>
            <a:endParaRPr lang="en-GB" dirty="0"/>
          </a:p>
        </p:txBody>
      </p:sp>
    </p:spTree>
  </p:cSld>
  <p:clrMapOvr>
    <a:masterClrMapping/>
  </p:clrMapOvr>
  <p:transition spd="med" advTm="500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Copy">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7838" y="1224438"/>
            <a:ext cx="8527126" cy="571405"/>
          </a:xfrm>
          <a:prstGeom prst="rect">
            <a:avLst/>
          </a:prstGeom>
        </p:spPr>
        <p:txBody>
          <a:bodyPr/>
          <a:lstStyle/>
          <a:p>
            <a:pPr lvl="0"/>
            <a:r>
              <a:rPr lang="en-US" smtClean="0"/>
              <a:t>Click to edit Master text styles</a:t>
            </a:r>
          </a:p>
        </p:txBody>
      </p:sp>
      <p:sp>
        <p:nvSpPr>
          <p:cNvPr id="7" name="Text Placeholder 5"/>
          <p:cNvSpPr>
            <a:spLocks noGrp="1"/>
          </p:cNvSpPr>
          <p:nvPr>
            <p:ph type="body" sz="quarter" idx="11"/>
          </p:nvPr>
        </p:nvSpPr>
        <p:spPr>
          <a:xfrm>
            <a:off x="307838" y="2122360"/>
            <a:ext cx="8527126" cy="3954119"/>
          </a:xfrm>
          <a:prstGeom prst="rect">
            <a:avLst/>
          </a:prstGeom>
        </p:spPr>
        <p:txBody>
          <a:bodyPr/>
          <a:lstStyle>
            <a:lvl5pPr>
              <a:buNone/>
              <a:defRPr/>
            </a:lvl5pPr>
          </a:lstStyle>
          <a:p>
            <a:pPr lvl="0"/>
            <a:r>
              <a:rPr lang="en-US" smtClean="0"/>
              <a:t>Click to edit Master text styles</a:t>
            </a:r>
          </a:p>
          <a:p>
            <a:pPr lvl="1"/>
            <a:r>
              <a:rPr lang="en-US" smtClean="0"/>
              <a:t>Second level</a:t>
            </a:r>
          </a:p>
          <a:p>
            <a:pPr lvl="2"/>
            <a:r>
              <a:rPr lang="en-US" smtClean="0"/>
              <a:t>Third level</a:t>
            </a:r>
          </a:p>
        </p:txBody>
      </p:sp>
      <p:sp>
        <p:nvSpPr>
          <p:cNvPr id="5" name="Title 4"/>
          <p:cNvSpPr>
            <a:spLocks noGrp="1"/>
          </p:cNvSpPr>
          <p:nvPr>
            <p:ph type="title"/>
          </p:nvPr>
        </p:nvSpPr>
        <p:spPr/>
        <p:txBody>
          <a:bodyPr/>
          <a:lstStyle>
            <a:lvl1pPr>
              <a:defRPr/>
            </a:lvl1pPr>
          </a:lstStyle>
          <a:p>
            <a:r>
              <a:rPr lang="en-US" smtClean="0"/>
              <a:t>Click to edit Master title style</a:t>
            </a:r>
            <a:endParaRPr lang="en-GB" dirty="0"/>
          </a:p>
        </p:txBody>
      </p:sp>
      <p:sp>
        <p:nvSpPr>
          <p:cNvPr id="8" name="Footer Placeholder 9"/>
          <p:cNvSpPr>
            <a:spLocks noGrp="1"/>
          </p:cNvSpPr>
          <p:nvPr>
            <p:ph type="ftr" sz="quarter" idx="12"/>
          </p:nvPr>
        </p:nvSpPr>
        <p:spPr/>
        <p:txBody>
          <a:bodyPr/>
          <a:lstStyle>
            <a:lvl1pPr>
              <a:defRPr/>
            </a:lvl1pPr>
          </a:lstStyle>
          <a:p>
            <a:pPr>
              <a:defRPr/>
            </a:pPr>
            <a:endParaRPr lang="en-GB" dirty="0"/>
          </a:p>
        </p:txBody>
      </p:sp>
    </p:spTree>
  </p:cSld>
  <p:clrMapOvr>
    <a:masterClrMapping/>
  </p:clrMapOvr>
  <p:transition spd="med" advTm="500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Imag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7838" y="1224438"/>
            <a:ext cx="8527126" cy="571405"/>
          </a:xfrm>
          <a:prstGeom prst="rect">
            <a:avLst/>
          </a:prstGeom>
        </p:spPr>
        <p:txBody>
          <a:bodyPr/>
          <a:lstStyle/>
          <a:p>
            <a:pPr lvl="0"/>
            <a:r>
              <a:rPr lang="en-US" smtClean="0"/>
              <a:t>Click to edit Master text styles</a:t>
            </a:r>
          </a:p>
        </p:txBody>
      </p:sp>
      <p:sp>
        <p:nvSpPr>
          <p:cNvPr id="7" name="Text Placeholder 5"/>
          <p:cNvSpPr>
            <a:spLocks noGrp="1"/>
          </p:cNvSpPr>
          <p:nvPr>
            <p:ph type="body" sz="quarter" idx="11"/>
          </p:nvPr>
        </p:nvSpPr>
        <p:spPr>
          <a:xfrm>
            <a:off x="307838" y="2122360"/>
            <a:ext cx="5479525" cy="3954119"/>
          </a:xfrm>
          <a:prstGeom prst="rect">
            <a:avLst/>
          </a:prstGeom>
        </p:spPr>
        <p:txBody>
          <a:bodyPr/>
          <a:lstStyle>
            <a:lvl5pPr>
              <a:buNone/>
              <a:defRPr/>
            </a:lvl5pPr>
          </a:lstStyle>
          <a:p>
            <a:pPr lvl="0"/>
            <a:r>
              <a:rPr lang="en-US" smtClean="0"/>
              <a:t>Click to edit Master text styles</a:t>
            </a:r>
          </a:p>
          <a:p>
            <a:pPr lvl="1"/>
            <a:r>
              <a:rPr lang="en-US" smtClean="0"/>
              <a:t>Second level</a:t>
            </a:r>
          </a:p>
          <a:p>
            <a:pPr lvl="2"/>
            <a:r>
              <a:rPr lang="en-US" smtClean="0"/>
              <a:t>Third level</a:t>
            </a:r>
          </a:p>
        </p:txBody>
      </p:sp>
      <p:sp>
        <p:nvSpPr>
          <p:cNvPr id="8" name="Content Placeholder 7"/>
          <p:cNvSpPr>
            <a:spLocks noGrp="1"/>
          </p:cNvSpPr>
          <p:nvPr>
            <p:ph sz="quarter" idx="13"/>
          </p:nvPr>
        </p:nvSpPr>
        <p:spPr>
          <a:xfrm>
            <a:off x="6095202" y="2122360"/>
            <a:ext cx="2739762" cy="3954119"/>
          </a:xfrm>
          <a:prstGeom prst="rect">
            <a:avLst/>
          </a:prstGeom>
        </p:spPr>
        <p:txBody>
          <a:bodyPr>
            <a:normAutofit/>
          </a:bodyPr>
          <a:lstStyle>
            <a:lvl1pPr>
              <a:defRPr sz="1900" b="0" baseline="0"/>
            </a:lvl1pPr>
          </a:lstStyle>
          <a:p>
            <a:pPr lvl="0"/>
            <a:r>
              <a:rPr lang="en-US" smtClean="0"/>
              <a:t>Click to edit Master text styles</a:t>
            </a:r>
          </a:p>
          <a:p>
            <a:pPr lvl="1"/>
            <a:r>
              <a:rPr lang="en-US" smtClean="0"/>
              <a:t>Second level</a:t>
            </a:r>
          </a:p>
          <a:p>
            <a:pPr lvl="2"/>
            <a:r>
              <a:rPr lang="en-US" smtClean="0"/>
              <a:t>Third level</a:t>
            </a:r>
          </a:p>
        </p:txBody>
      </p:sp>
      <p:sp>
        <p:nvSpPr>
          <p:cNvPr id="9" name="Title 8"/>
          <p:cNvSpPr>
            <a:spLocks noGrp="1"/>
          </p:cNvSpPr>
          <p:nvPr>
            <p:ph type="title"/>
          </p:nvPr>
        </p:nvSpPr>
        <p:spPr/>
        <p:txBody>
          <a:bodyPr/>
          <a:lstStyle>
            <a:lvl1pPr>
              <a:defRPr/>
            </a:lvl1pPr>
          </a:lstStyle>
          <a:p>
            <a:r>
              <a:rPr lang="en-US" smtClean="0"/>
              <a:t>Click to edit Master title style</a:t>
            </a:r>
            <a:endParaRPr lang="en-GB" dirty="0"/>
          </a:p>
        </p:txBody>
      </p:sp>
      <p:sp>
        <p:nvSpPr>
          <p:cNvPr id="10" name="Footer Placeholder 9"/>
          <p:cNvSpPr>
            <a:spLocks noGrp="1"/>
          </p:cNvSpPr>
          <p:nvPr>
            <p:ph type="ftr" sz="quarter" idx="14"/>
          </p:nvPr>
        </p:nvSpPr>
        <p:spPr/>
        <p:txBody>
          <a:bodyPr/>
          <a:lstStyle>
            <a:lvl1pPr>
              <a:defRPr/>
            </a:lvl1pPr>
          </a:lstStyle>
          <a:p>
            <a:pPr>
              <a:defRPr/>
            </a:pPr>
            <a:endParaRPr lang="en-GB" dirty="0"/>
          </a:p>
        </p:txBody>
      </p:sp>
    </p:spTree>
  </p:cSld>
  <p:clrMapOvr>
    <a:masterClrMapping/>
  </p:clrMapOvr>
  <p:transition spd="med" advTm="500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baseline="0"/>
            </a:lvl1pPr>
          </a:lstStyle>
          <a:p>
            <a:r>
              <a:rPr lang="en-US" smtClean="0"/>
              <a:t>Click to edit Master title style</a:t>
            </a:r>
            <a:endParaRPr lang="en-GB" dirty="0"/>
          </a:p>
        </p:txBody>
      </p:sp>
      <p:sp>
        <p:nvSpPr>
          <p:cNvPr id="5" name="Footer Placeholder 1"/>
          <p:cNvSpPr>
            <a:spLocks noGrp="1"/>
          </p:cNvSpPr>
          <p:nvPr>
            <p:ph type="ftr" sz="quarter" idx="10"/>
          </p:nvPr>
        </p:nvSpPr>
        <p:spPr/>
        <p:txBody>
          <a:bodyPr/>
          <a:lstStyle>
            <a:lvl1pPr>
              <a:defRPr/>
            </a:lvl1pPr>
          </a:lstStyle>
          <a:p>
            <a:pPr>
              <a:defRPr/>
            </a:pPr>
            <a:endParaRPr lang="en-GB" dirty="0"/>
          </a:p>
        </p:txBody>
      </p:sp>
    </p:spTree>
  </p:cSld>
  <p:clrMapOvr>
    <a:masterClrMapping/>
  </p:clrMapOvr>
  <p:transition spd="med"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07975" y="1223963"/>
            <a:ext cx="8526463" cy="48529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38E1A4E-3F05-4787-820B-AB42AE84A9A7}" type="slidenum">
              <a:rPr lang="en-GB" smtClean="0"/>
              <a:t>‹#›</a:t>
            </a:fld>
            <a:endParaRPr lang="en-GB" dirty="0"/>
          </a:p>
        </p:txBody>
      </p:sp>
    </p:spTree>
    <p:extLst>
      <p:ext uri="{BB962C8B-B14F-4D97-AF65-F5344CB8AC3E}">
        <p14:creationId xmlns:p14="http://schemas.microsoft.com/office/powerpoint/2010/main" val="155274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253729" y="2647406"/>
            <a:ext cx="6580456" cy="3126332"/>
          </a:xfrm>
        </p:spPr>
        <p:txBody>
          <a:bodyPr>
            <a:normAutofit/>
          </a:bodyPr>
          <a:lstStyle>
            <a:lvl1pPr marL="0" indent="0" algn="ctr">
              <a:buFontTx/>
              <a:buNone/>
              <a:defRPr sz="4062" b="1" i="0" baseline="0">
                <a:latin typeface="HelveticaNeue LT 55 Roman" panose="020B0604020202020204" pitchFamily="34" charset="0"/>
              </a:defRPr>
            </a:lvl1pPr>
            <a:lvl2pPr marL="422031" indent="0">
              <a:buFontTx/>
              <a:buNone/>
              <a:defRPr sz="3231" b="1" i="0" baseline="0">
                <a:latin typeface="HelveticaNeue LT 55 Roman" panose="020B0604020202020204" pitchFamily="34" charset="0"/>
              </a:defRPr>
            </a:lvl2pPr>
            <a:lvl3pPr marL="844061" indent="0">
              <a:buFontTx/>
              <a:buNone/>
              <a:defRPr sz="3231" b="1" i="0" baseline="0">
                <a:latin typeface="HelveticaNeue LT 55 Roman" panose="020B0604020202020204" pitchFamily="34" charset="0"/>
              </a:defRPr>
            </a:lvl3pPr>
            <a:lvl4pPr marL="1266093" indent="0">
              <a:buFontTx/>
              <a:buNone/>
              <a:defRPr sz="3231" b="1" i="0" baseline="0">
                <a:latin typeface="HelveticaNeue LT 55 Roman" panose="020B0604020202020204" pitchFamily="34" charset="0"/>
              </a:defRPr>
            </a:lvl4pPr>
            <a:lvl5pPr marL="1688123" indent="0">
              <a:buFontTx/>
              <a:buNone/>
              <a:defRPr sz="3231" b="1" i="0" baseline="0">
                <a:latin typeface="HelveticaNeue LT 55 Roman" panose="020B0604020202020204" pitchFamily="34" charset="0"/>
              </a:defRPr>
            </a:lvl5pPr>
          </a:lstStyle>
          <a:p>
            <a:pPr lvl="0"/>
            <a:r>
              <a:rPr lang="en-US" dirty="0" smtClean="0"/>
              <a:t>Welcome page</a:t>
            </a:r>
            <a:endParaRPr lang="en-GB" dirty="0"/>
          </a:p>
        </p:txBody>
      </p:sp>
    </p:spTree>
    <p:extLst>
      <p:ext uri="{BB962C8B-B14F-4D97-AF65-F5344CB8AC3E}">
        <p14:creationId xmlns:p14="http://schemas.microsoft.com/office/powerpoint/2010/main" val="14825742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layout">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895352" y="1950720"/>
            <a:ext cx="7308125" cy="3988526"/>
          </a:xfrm>
        </p:spPr>
        <p:txBody>
          <a:bodyPr>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itle Placeholder 1"/>
          <p:cNvSpPr>
            <a:spLocks noGrp="1"/>
          </p:cNvSpPr>
          <p:nvPr>
            <p:ph type="title"/>
          </p:nvPr>
        </p:nvSpPr>
        <p:spPr>
          <a:xfrm>
            <a:off x="1718728" y="344370"/>
            <a:ext cx="7236587" cy="57003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21452629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Placeholder 1"/>
          <p:cNvSpPr txBox="1">
            <a:spLocks/>
          </p:cNvSpPr>
          <p:nvPr userDrawn="1"/>
        </p:nvSpPr>
        <p:spPr>
          <a:xfrm>
            <a:off x="1577975" y="2844800"/>
            <a:ext cx="7404100" cy="571500"/>
          </a:xfrm>
          <a:prstGeom prst="rect">
            <a:avLst/>
          </a:prstGeom>
        </p:spPr>
        <p:txBody>
          <a:bodyPr lIns="87272" tIns="43637" rIns="87272" bIns="43637" anchor="ctr">
            <a:normAutofit fontScale="92500" lnSpcReduction="20000"/>
          </a:bodyPr>
          <a:lstStyle/>
          <a:p>
            <a:pPr algn="r" defTabSz="801472" fontAlgn="auto">
              <a:spcAft>
                <a:spcPts val="0"/>
              </a:spcAft>
              <a:defRPr/>
            </a:pPr>
            <a:r>
              <a:rPr lang="en-US" sz="3900" b="1" dirty="0">
                <a:solidFill>
                  <a:prstClr val="white"/>
                </a:solidFill>
                <a:latin typeface="HelveticaNeue LT 55 Roman" pitchFamily="34" charset="0"/>
              </a:rPr>
              <a:t>[Start Typing Here]</a:t>
            </a:r>
            <a:endParaRPr lang="en-GB" sz="3900" b="1" dirty="0">
              <a:solidFill>
                <a:prstClr val="white"/>
              </a:solidFill>
              <a:latin typeface="HelveticaNeue LT 55 Roman" pitchFamily="34" charset="0"/>
            </a:endParaRPr>
          </a:p>
        </p:txBody>
      </p:sp>
      <p:sp>
        <p:nvSpPr>
          <p:cNvPr id="1030" name="Title Placeholder 19"/>
          <p:cNvSpPr>
            <a:spLocks noGrp="1"/>
          </p:cNvSpPr>
          <p:nvPr>
            <p:ph type="title"/>
          </p:nvPr>
        </p:nvSpPr>
        <p:spPr bwMode="auto">
          <a:xfrm>
            <a:off x="1585913" y="161925"/>
            <a:ext cx="7404100" cy="573088"/>
          </a:xfrm>
          <a:prstGeom prst="rect">
            <a:avLst/>
          </a:prstGeom>
          <a:noFill/>
          <a:ln w="9525">
            <a:noFill/>
            <a:miter lim="800000"/>
            <a:headEnd/>
            <a:tailEnd/>
          </a:ln>
        </p:spPr>
        <p:txBody>
          <a:bodyPr vert="horz" wrap="square" lIns="80147" tIns="40074" rIns="80147" bIns="40074" numCol="1" anchor="ctr" anchorCtr="0" compatLnSpc="1">
            <a:prstTxWarp prst="textNoShape">
              <a:avLst/>
            </a:prstTxWarp>
          </a:bodyPr>
          <a:lstStyle/>
          <a:p>
            <a:pPr lvl="0"/>
            <a:r>
              <a:rPr lang="en-US" smtClean="0"/>
              <a:t>[Start Typing Here]</a:t>
            </a:r>
            <a:endParaRPr lang="en-GB" smtClean="0"/>
          </a:p>
        </p:txBody>
      </p:sp>
      <p:sp>
        <p:nvSpPr>
          <p:cNvPr id="10" name="Footer Placeholder 9"/>
          <p:cNvSpPr>
            <a:spLocks noGrp="1"/>
          </p:cNvSpPr>
          <p:nvPr>
            <p:ph type="ftr" sz="quarter" idx="3"/>
          </p:nvPr>
        </p:nvSpPr>
        <p:spPr>
          <a:xfrm>
            <a:off x="7834313" y="6364288"/>
            <a:ext cx="1000125" cy="169862"/>
          </a:xfrm>
          <a:prstGeom prst="rect">
            <a:avLst/>
          </a:prstGeom>
        </p:spPr>
        <p:txBody>
          <a:bodyPr vert="horz" wrap="none" lIns="0" tIns="0" rIns="0" bIns="0" numCol="1" anchor="b" anchorCtr="0" compatLnSpc="1">
            <a:prstTxWarp prst="textNoShape">
              <a:avLst/>
            </a:prstTxWarp>
            <a:spAutoFit/>
          </a:bodyPr>
          <a:lstStyle>
            <a:lvl1pPr algn="r">
              <a:defRPr sz="1100" b="1">
                <a:solidFill>
                  <a:srgbClr val="898989"/>
                </a:solidFill>
                <a:latin typeface="HelveticaNeue LT 55 Roman" pitchFamily="34" charset="0"/>
              </a:defRPr>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3767" r:id="rId1"/>
    <p:sldLayoutId id="2147483763" r:id="rId2"/>
    <p:sldLayoutId id="2147483764" r:id="rId3"/>
    <p:sldLayoutId id="2147483765" r:id="rId4"/>
    <p:sldLayoutId id="2147483766" r:id="rId5"/>
    <p:sldLayoutId id="2147483768" r:id="rId6"/>
    <p:sldLayoutId id="2147483770" r:id="rId7"/>
  </p:sldLayoutIdLst>
  <p:transition spd="med" advTm="5000"/>
  <p:hf sldNum="0" hdr="0" dt="0"/>
  <p:txStyles>
    <p:titleStyle>
      <a:lvl1pPr algn="r" rtl="0" eaLnBrk="0" fontAlgn="base" hangingPunct="0">
        <a:spcBef>
          <a:spcPct val="0"/>
        </a:spcBef>
        <a:spcAft>
          <a:spcPct val="0"/>
        </a:spcAft>
        <a:defRPr sz="3700" b="1">
          <a:solidFill>
            <a:schemeClr val="bg1"/>
          </a:solidFill>
          <a:latin typeface="HelveticaNeue LT 55 Roman" pitchFamily="34" charset="0"/>
          <a:ea typeface="+mj-ea"/>
          <a:cs typeface="+mj-cs"/>
        </a:defRPr>
      </a:lvl1pPr>
      <a:lvl2pPr algn="r" rtl="0" eaLnBrk="0" fontAlgn="base" hangingPunct="0">
        <a:spcBef>
          <a:spcPct val="0"/>
        </a:spcBef>
        <a:spcAft>
          <a:spcPct val="0"/>
        </a:spcAft>
        <a:defRPr sz="3700" b="1">
          <a:solidFill>
            <a:schemeClr val="bg1"/>
          </a:solidFill>
          <a:latin typeface="HelveticaNeue LT 55 Roman" pitchFamily="34" charset="0"/>
        </a:defRPr>
      </a:lvl2pPr>
      <a:lvl3pPr algn="r" rtl="0" eaLnBrk="0" fontAlgn="base" hangingPunct="0">
        <a:spcBef>
          <a:spcPct val="0"/>
        </a:spcBef>
        <a:spcAft>
          <a:spcPct val="0"/>
        </a:spcAft>
        <a:defRPr sz="3700" b="1">
          <a:solidFill>
            <a:schemeClr val="bg1"/>
          </a:solidFill>
          <a:latin typeface="HelveticaNeue LT 55 Roman" pitchFamily="34" charset="0"/>
        </a:defRPr>
      </a:lvl3pPr>
      <a:lvl4pPr algn="r" rtl="0" eaLnBrk="0" fontAlgn="base" hangingPunct="0">
        <a:spcBef>
          <a:spcPct val="0"/>
        </a:spcBef>
        <a:spcAft>
          <a:spcPct val="0"/>
        </a:spcAft>
        <a:defRPr sz="3700" b="1">
          <a:solidFill>
            <a:schemeClr val="bg1"/>
          </a:solidFill>
          <a:latin typeface="HelveticaNeue LT 55 Roman" pitchFamily="34" charset="0"/>
        </a:defRPr>
      </a:lvl4pPr>
      <a:lvl5pPr algn="r" rtl="0" eaLnBrk="0" fontAlgn="base" hangingPunct="0">
        <a:spcBef>
          <a:spcPct val="0"/>
        </a:spcBef>
        <a:spcAft>
          <a:spcPct val="0"/>
        </a:spcAft>
        <a:defRPr sz="3700" b="1">
          <a:solidFill>
            <a:schemeClr val="bg1"/>
          </a:solidFill>
          <a:latin typeface="HelveticaNeue LT 55 Roman" pitchFamily="34" charset="0"/>
        </a:defRPr>
      </a:lvl5pPr>
      <a:lvl6pPr marL="400736" algn="r" rtl="0" fontAlgn="base">
        <a:spcBef>
          <a:spcPct val="0"/>
        </a:spcBef>
        <a:spcAft>
          <a:spcPct val="0"/>
        </a:spcAft>
        <a:defRPr sz="3700" b="1">
          <a:solidFill>
            <a:schemeClr val="bg1"/>
          </a:solidFill>
          <a:latin typeface="HelveticaNeue LT 55 Roman" pitchFamily="34" charset="0"/>
        </a:defRPr>
      </a:lvl6pPr>
      <a:lvl7pPr marL="801472" algn="r" rtl="0" fontAlgn="base">
        <a:spcBef>
          <a:spcPct val="0"/>
        </a:spcBef>
        <a:spcAft>
          <a:spcPct val="0"/>
        </a:spcAft>
        <a:defRPr sz="3700" b="1">
          <a:solidFill>
            <a:schemeClr val="bg1"/>
          </a:solidFill>
          <a:latin typeface="HelveticaNeue LT 55 Roman" pitchFamily="34" charset="0"/>
        </a:defRPr>
      </a:lvl7pPr>
      <a:lvl8pPr marL="1202207" algn="r" rtl="0" fontAlgn="base">
        <a:spcBef>
          <a:spcPct val="0"/>
        </a:spcBef>
        <a:spcAft>
          <a:spcPct val="0"/>
        </a:spcAft>
        <a:defRPr sz="3700" b="1">
          <a:solidFill>
            <a:schemeClr val="bg1"/>
          </a:solidFill>
          <a:latin typeface="HelveticaNeue LT 55 Roman" pitchFamily="34" charset="0"/>
        </a:defRPr>
      </a:lvl8pPr>
      <a:lvl9pPr marL="1602943" algn="r" rtl="0" fontAlgn="base">
        <a:spcBef>
          <a:spcPct val="0"/>
        </a:spcBef>
        <a:spcAft>
          <a:spcPct val="0"/>
        </a:spcAft>
        <a:defRPr sz="3700" b="1">
          <a:solidFill>
            <a:schemeClr val="bg1"/>
          </a:solidFill>
          <a:latin typeface="HelveticaNeue LT 55 Roman" pitchFamily="34" charset="0"/>
        </a:defRPr>
      </a:lvl9pPr>
    </p:titleStyle>
    <p:bodyStyle>
      <a:lvl1pPr marL="300038" indent="-300038" algn="l" rtl="0" eaLnBrk="0" fontAlgn="base" hangingPunct="0">
        <a:spcBef>
          <a:spcPct val="20000"/>
        </a:spcBef>
        <a:spcAft>
          <a:spcPct val="0"/>
        </a:spcAft>
        <a:buFont typeface="Arial" charset="0"/>
        <a:buChar char="•"/>
        <a:defRPr sz="2800" b="1" kern="1200">
          <a:solidFill>
            <a:schemeClr val="tx1"/>
          </a:solidFill>
          <a:latin typeface="HelveticaNeue LT 55 Roman" pitchFamily="34" charset="0"/>
          <a:ea typeface="+mn-ea"/>
          <a:cs typeface="+mn-cs"/>
        </a:defRPr>
      </a:lvl1pPr>
      <a:lvl2pPr marL="650875" indent="-650875" algn="l" rtl="0" eaLnBrk="0" fontAlgn="base" hangingPunct="0">
        <a:spcBef>
          <a:spcPct val="20000"/>
        </a:spcBef>
        <a:spcAft>
          <a:spcPct val="0"/>
        </a:spcAft>
        <a:buFont typeface="Arial" charset="0"/>
        <a:buChar char="–"/>
        <a:defRPr sz="2800" kern="1200">
          <a:solidFill>
            <a:schemeClr val="tx1"/>
          </a:solidFill>
          <a:latin typeface="HelveticaNeue LT 55 Roman" pitchFamily="34" charset="0"/>
          <a:ea typeface="+mn-ea"/>
          <a:cs typeface="+mn-cs"/>
        </a:defRPr>
      </a:lvl2pPr>
      <a:lvl3pPr marL="233363" indent="-233363" algn="l" rtl="0" eaLnBrk="0" fontAlgn="base" hangingPunct="0">
        <a:spcBef>
          <a:spcPct val="20000"/>
        </a:spcBef>
        <a:spcAft>
          <a:spcPct val="0"/>
        </a:spcAft>
        <a:buFont typeface="Wingdings" pitchFamily="2" charset="2"/>
        <a:buChar char="•"/>
        <a:defRPr sz="1900" kern="1200">
          <a:solidFill>
            <a:schemeClr val="tx1"/>
          </a:solidFill>
          <a:latin typeface="HelveticaNeue LT 55 Roman" pitchFamily="34" charset="0"/>
          <a:ea typeface="+mn-ea"/>
          <a:cs typeface="+mn-cs"/>
        </a:defRPr>
      </a:lvl3pPr>
      <a:lvl4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4pPr>
      <a:lvl5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4"/>
          <p:cNvSpPr/>
          <p:nvPr userDrawn="1"/>
        </p:nvSpPr>
        <p:spPr>
          <a:xfrm>
            <a:off x="0" y="6371647"/>
            <a:ext cx="4517968" cy="486352"/>
          </a:xfrm>
          <a:custGeom>
            <a:avLst/>
            <a:gdLst>
              <a:gd name="connsiteX0" fmla="*/ 0 w 6023957"/>
              <a:gd name="connsiteY0" fmla="*/ 0 h 486352"/>
              <a:gd name="connsiteX1" fmla="*/ 6023957 w 6023957"/>
              <a:gd name="connsiteY1" fmla="*/ 0 h 486352"/>
              <a:gd name="connsiteX2" fmla="*/ 6023957 w 6023957"/>
              <a:gd name="connsiteY2" fmla="*/ 486352 h 486352"/>
              <a:gd name="connsiteX3" fmla="*/ 0 w 6023957"/>
              <a:gd name="connsiteY3" fmla="*/ 486352 h 486352"/>
              <a:gd name="connsiteX4" fmla="*/ 0 w 6023957"/>
              <a:gd name="connsiteY4" fmla="*/ 0 h 486352"/>
              <a:gd name="connsiteX0" fmla="*/ 0 w 6023957"/>
              <a:gd name="connsiteY0" fmla="*/ 0 h 486352"/>
              <a:gd name="connsiteX1" fmla="*/ 6023957 w 6023957"/>
              <a:gd name="connsiteY1" fmla="*/ 486352 h 486352"/>
              <a:gd name="connsiteX2" fmla="*/ 0 w 6023957"/>
              <a:gd name="connsiteY2" fmla="*/ 486352 h 486352"/>
              <a:gd name="connsiteX3" fmla="*/ 0 w 6023957"/>
              <a:gd name="connsiteY3" fmla="*/ 0 h 486352"/>
            </a:gdLst>
            <a:ahLst/>
            <a:cxnLst>
              <a:cxn ang="0">
                <a:pos x="connsiteX0" y="connsiteY0"/>
              </a:cxn>
              <a:cxn ang="0">
                <a:pos x="connsiteX1" y="connsiteY1"/>
              </a:cxn>
              <a:cxn ang="0">
                <a:pos x="connsiteX2" y="connsiteY2"/>
              </a:cxn>
              <a:cxn ang="0">
                <a:pos x="connsiteX3" y="connsiteY3"/>
              </a:cxn>
            </a:cxnLst>
            <a:rect l="l" t="t" r="r" b="b"/>
            <a:pathLst>
              <a:path w="6023957" h="486352">
                <a:moveTo>
                  <a:pt x="0" y="0"/>
                </a:moveTo>
                <a:lnTo>
                  <a:pt x="6023957" y="486352"/>
                </a:lnTo>
                <a:lnTo>
                  <a:pt x="0" y="486352"/>
                </a:lnTo>
                <a:lnTo>
                  <a:pt x="0" y="0"/>
                </a:lnTo>
                <a:close/>
              </a:path>
            </a:pathLst>
          </a:custGeom>
          <a:solidFill>
            <a:srgbClr val="94C947">
              <a:alpha val="55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en-GB" sz="1662"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4"/>
          <p:cNvSpPr/>
          <p:nvPr userDrawn="1"/>
        </p:nvSpPr>
        <p:spPr>
          <a:xfrm>
            <a:off x="0" y="6449493"/>
            <a:ext cx="9144000" cy="408511"/>
          </a:xfrm>
          <a:custGeom>
            <a:avLst/>
            <a:gdLst>
              <a:gd name="connsiteX0" fmla="*/ 0 w 12192000"/>
              <a:gd name="connsiteY0" fmla="*/ 0 h 773084"/>
              <a:gd name="connsiteX1" fmla="*/ 12192000 w 12192000"/>
              <a:gd name="connsiteY1" fmla="*/ 0 h 773084"/>
              <a:gd name="connsiteX2" fmla="*/ 12192000 w 12192000"/>
              <a:gd name="connsiteY2" fmla="*/ 773084 h 773084"/>
              <a:gd name="connsiteX3" fmla="*/ 0 w 12192000"/>
              <a:gd name="connsiteY3" fmla="*/ 773084 h 773084"/>
              <a:gd name="connsiteX4" fmla="*/ 0 w 12192000"/>
              <a:gd name="connsiteY4" fmla="*/ 0 h 773084"/>
              <a:gd name="connsiteX0" fmla="*/ 8313 w 12192000"/>
              <a:gd name="connsiteY0" fmla="*/ 357447 h 773084"/>
              <a:gd name="connsiteX1" fmla="*/ 12192000 w 12192000"/>
              <a:gd name="connsiteY1" fmla="*/ 0 h 773084"/>
              <a:gd name="connsiteX2" fmla="*/ 12192000 w 12192000"/>
              <a:gd name="connsiteY2" fmla="*/ 773084 h 773084"/>
              <a:gd name="connsiteX3" fmla="*/ 0 w 12192000"/>
              <a:gd name="connsiteY3" fmla="*/ 773084 h 773084"/>
              <a:gd name="connsiteX4" fmla="*/ 8313 w 12192000"/>
              <a:gd name="connsiteY4" fmla="*/ 357447 h 773084"/>
              <a:gd name="connsiteX0" fmla="*/ 24939 w 12192000"/>
              <a:gd name="connsiteY0" fmla="*/ 441476 h 773084"/>
              <a:gd name="connsiteX1" fmla="*/ 12192000 w 12192000"/>
              <a:gd name="connsiteY1" fmla="*/ 0 h 773084"/>
              <a:gd name="connsiteX2" fmla="*/ 12192000 w 12192000"/>
              <a:gd name="connsiteY2" fmla="*/ 773084 h 773084"/>
              <a:gd name="connsiteX3" fmla="*/ 0 w 12192000"/>
              <a:gd name="connsiteY3" fmla="*/ 773084 h 773084"/>
              <a:gd name="connsiteX4" fmla="*/ 24939 w 12192000"/>
              <a:gd name="connsiteY4" fmla="*/ 441476 h 773084"/>
              <a:gd name="connsiteX0" fmla="*/ 0 w 12216937"/>
              <a:gd name="connsiteY0" fmla="*/ 424669 h 773084"/>
              <a:gd name="connsiteX1" fmla="*/ 12216937 w 12216937"/>
              <a:gd name="connsiteY1" fmla="*/ 0 h 773084"/>
              <a:gd name="connsiteX2" fmla="*/ 12216937 w 12216937"/>
              <a:gd name="connsiteY2" fmla="*/ 773084 h 773084"/>
              <a:gd name="connsiteX3" fmla="*/ 24937 w 12216937"/>
              <a:gd name="connsiteY3" fmla="*/ 773084 h 773084"/>
              <a:gd name="connsiteX4" fmla="*/ 0 w 12216937"/>
              <a:gd name="connsiteY4" fmla="*/ 424669 h 773084"/>
              <a:gd name="connsiteX0" fmla="*/ 304299 w 12521236"/>
              <a:gd name="connsiteY0" fmla="*/ 424669 h 773084"/>
              <a:gd name="connsiteX1" fmla="*/ 12521236 w 12521236"/>
              <a:gd name="connsiteY1" fmla="*/ 0 h 773084"/>
              <a:gd name="connsiteX2" fmla="*/ 12521236 w 12521236"/>
              <a:gd name="connsiteY2" fmla="*/ 773084 h 773084"/>
              <a:gd name="connsiteX3" fmla="*/ 0 w 12521236"/>
              <a:gd name="connsiteY3" fmla="*/ 773084 h 773084"/>
              <a:gd name="connsiteX4" fmla="*/ 304299 w 12521236"/>
              <a:gd name="connsiteY4" fmla="*/ 424669 h 773084"/>
              <a:gd name="connsiteX0" fmla="*/ 24099 w 12521236"/>
              <a:gd name="connsiteY0" fmla="*/ 452262 h 773084"/>
              <a:gd name="connsiteX1" fmla="*/ 12521236 w 12521236"/>
              <a:gd name="connsiteY1" fmla="*/ 0 h 773084"/>
              <a:gd name="connsiteX2" fmla="*/ 12521236 w 12521236"/>
              <a:gd name="connsiteY2" fmla="*/ 773084 h 773084"/>
              <a:gd name="connsiteX3" fmla="*/ 0 w 12521236"/>
              <a:gd name="connsiteY3" fmla="*/ 773084 h 773084"/>
              <a:gd name="connsiteX4" fmla="*/ 24099 w 12521236"/>
              <a:gd name="connsiteY4" fmla="*/ 452262 h 773084"/>
              <a:gd name="connsiteX0" fmla="*/ 0 w 12497137"/>
              <a:gd name="connsiteY0" fmla="*/ 452262 h 773084"/>
              <a:gd name="connsiteX1" fmla="*/ 12497137 w 12497137"/>
              <a:gd name="connsiteY1" fmla="*/ 0 h 773084"/>
              <a:gd name="connsiteX2" fmla="*/ 12497137 w 12497137"/>
              <a:gd name="connsiteY2" fmla="*/ 773084 h 773084"/>
              <a:gd name="connsiteX3" fmla="*/ 3922 w 12497137"/>
              <a:gd name="connsiteY3" fmla="*/ 773084 h 773084"/>
              <a:gd name="connsiteX4" fmla="*/ 0 w 12497137"/>
              <a:gd name="connsiteY4" fmla="*/ 452262 h 773084"/>
              <a:gd name="connsiteX0" fmla="*/ 0 w 12497137"/>
              <a:gd name="connsiteY0" fmla="*/ 505082 h 825904"/>
              <a:gd name="connsiteX1" fmla="*/ 12497137 w 12497137"/>
              <a:gd name="connsiteY1" fmla="*/ 0 h 825904"/>
              <a:gd name="connsiteX2" fmla="*/ 12497137 w 12497137"/>
              <a:gd name="connsiteY2" fmla="*/ 825904 h 825904"/>
              <a:gd name="connsiteX3" fmla="*/ 3922 w 12497137"/>
              <a:gd name="connsiteY3" fmla="*/ 825904 h 825904"/>
              <a:gd name="connsiteX4" fmla="*/ 0 w 12497137"/>
              <a:gd name="connsiteY4" fmla="*/ 505082 h 82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97137" h="825904">
                <a:moveTo>
                  <a:pt x="0" y="505082"/>
                </a:moveTo>
                <a:lnTo>
                  <a:pt x="12497137" y="0"/>
                </a:lnTo>
                <a:lnTo>
                  <a:pt x="12497137" y="825904"/>
                </a:lnTo>
                <a:lnTo>
                  <a:pt x="3922" y="825904"/>
                </a:lnTo>
                <a:cubicBezTo>
                  <a:pt x="2615" y="718963"/>
                  <a:pt x="1307" y="612023"/>
                  <a:pt x="0" y="505082"/>
                </a:cubicBezTo>
                <a:close/>
              </a:path>
            </a:pathLst>
          </a:custGeom>
          <a:gradFill flip="none" rotWithShape="1">
            <a:gsLst>
              <a:gs pos="0">
                <a:srgbClr val="21791D"/>
              </a:gs>
              <a:gs pos="48000">
                <a:schemeClr val="accent6">
                  <a:lumMod val="97000"/>
                  <a:lumOff val="3000"/>
                </a:schemeClr>
              </a:gs>
              <a:gs pos="100000">
                <a:srgbClr val="92D050"/>
              </a:gs>
            </a:gsLst>
            <a:lin ang="7500000" scaled="0"/>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en-GB" sz="1662"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4"/>
          <p:cNvSpPr/>
          <p:nvPr userDrawn="1"/>
        </p:nvSpPr>
        <p:spPr>
          <a:xfrm rot="10800000">
            <a:off x="-6824" y="0"/>
            <a:ext cx="9150100" cy="1345940"/>
          </a:xfrm>
          <a:custGeom>
            <a:avLst/>
            <a:gdLst>
              <a:gd name="connsiteX0" fmla="*/ 0 w 12192000"/>
              <a:gd name="connsiteY0" fmla="*/ 0 h 773084"/>
              <a:gd name="connsiteX1" fmla="*/ 12192000 w 12192000"/>
              <a:gd name="connsiteY1" fmla="*/ 0 h 773084"/>
              <a:gd name="connsiteX2" fmla="*/ 12192000 w 12192000"/>
              <a:gd name="connsiteY2" fmla="*/ 773084 h 773084"/>
              <a:gd name="connsiteX3" fmla="*/ 0 w 12192000"/>
              <a:gd name="connsiteY3" fmla="*/ 773084 h 773084"/>
              <a:gd name="connsiteX4" fmla="*/ 0 w 12192000"/>
              <a:gd name="connsiteY4" fmla="*/ 0 h 773084"/>
              <a:gd name="connsiteX0" fmla="*/ 8313 w 12192000"/>
              <a:gd name="connsiteY0" fmla="*/ 357447 h 773084"/>
              <a:gd name="connsiteX1" fmla="*/ 12192000 w 12192000"/>
              <a:gd name="connsiteY1" fmla="*/ 0 h 773084"/>
              <a:gd name="connsiteX2" fmla="*/ 12192000 w 12192000"/>
              <a:gd name="connsiteY2" fmla="*/ 773084 h 773084"/>
              <a:gd name="connsiteX3" fmla="*/ 0 w 12192000"/>
              <a:gd name="connsiteY3" fmla="*/ 773084 h 773084"/>
              <a:gd name="connsiteX4" fmla="*/ 8313 w 12192000"/>
              <a:gd name="connsiteY4" fmla="*/ 357447 h 773084"/>
              <a:gd name="connsiteX0" fmla="*/ 8313 w 12192000"/>
              <a:gd name="connsiteY0" fmla="*/ 823977 h 1239614"/>
              <a:gd name="connsiteX1" fmla="*/ 12192000 w 12192000"/>
              <a:gd name="connsiteY1" fmla="*/ 0 h 1239614"/>
              <a:gd name="connsiteX2" fmla="*/ 12192000 w 12192000"/>
              <a:gd name="connsiteY2" fmla="*/ 1239614 h 1239614"/>
              <a:gd name="connsiteX3" fmla="*/ 0 w 12192000"/>
              <a:gd name="connsiteY3" fmla="*/ 1239614 h 1239614"/>
              <a:gd name="connsiteX4" fmla="*/ 8313 w 12192000"/>
              <a:gd name="connsiteY4" fmla="*/ 823977 h 1239614"/>
              <a:gd name="connsiteX0" fmla="*/ 0 w 12193018"/>
              <a:gd name="connsiteY0" fmla="*/ 609373 h 1239614"/>
              <a:gd name="connsiteX1" fmla="*/ 12193018 w 12193018"/>
              <a:gd name="connsiteY1" fmla="*/ 0 h 1239614"/>
              <a:gd name="connsiteX2" fmla="*/ 12193018 w 12193018"/>
              <a:gd name="connsiteY2" fmla="*/ 1239614 h 1239614"/>
              <a:gd name="connsiteX3" fmla="*/ 1018 w 12193018"/>
              <a:gd name="connsiteY3" fmla="*/ 1239614 h 1239614"/>
              <a:gd name="connsiteX4" fmla="*/ 0 w 12193018"/>
              <a:gd name="connsiteY4" fmla="*/ 609373 h 1239614"/>
              <a:gd name="connsiteX0" fmla="*/ 0 w 12202348"/>
              <a:gd name="connsiteY0" fmla="*/ 394769 h 1239614"/>
              <a:gd name="connsiteX1" fmla="*/ 12202348 w 12202348"/>
              <a:gd name="connsiteY1" fmla="*/ 0 h 1239614"/>
              <a:gd name="connsiteX2" fmla="*/ 12202348 w 12202348"/>
              <a:gd name="connsiteY2" fmla="*/ 1239614 h 1239614"/>
              <a:gd name="connsiteX3" fmla="*/ 10348 w 12202348"/>
              <a:gd name="connsiteY3" fmla="*/ 1239614 h 1239614"/>
              <a:gd name="connsiteX4" fmla="*/ 0 w 12202348"/>
              <a:gd name="connsiteY4" fmla="*/ 394769 h 1239614"/>
              <a:gd name="connsiteX0" fmla="*/ 8323 w 12192010"/>
              <a:gd name="connsiteY0" fmla="*/ 320124 h 1239614"/>
              <a:gd name="connsiteX1" fmla="*/ 12192010 w 12192010"/>
              <a:gd name="connsiteY1" fmla="*/ 0 h 1239614"/>
              <a:gd name="connsiteX2" fmla="*/ 12192010 w 12192010"/>
              <a:gd name="connsiteY2" fmla="*/ 1239614 h 1239614"/>
              <a:gd name="connsiteX3" fmla="*/ 10 w 12192010"/>
              <a:gd name="connsiteY3" fmla="*/ 1239614 h 1239614"/>
              <a:gd name="connsiteX4" fmla="*/ 8323 w 12192010"/>
              <a:gd name="connsiteY4" fmla="*/ 320124 h 1239614"/>
              <a:gd name="connsiteX0" fmla="*/ 8323 w 12192010"/>
              <a:gd name="connsiteY0" fmla="*/ 426450 h 1345940"/>
              <a:gd name="connsiteX1" fmla="*/ 12181378 w 12192010"/>
              <a:gd name="connsiteY1" fmla="*/ 0 h 1345940"/>
              <a:gd name="connsiteX2" fmla="*/ 12192010 w 12192010"/>
              <a:gd name="connsiteY2" fmla="*/ 1345940 h 1345940"/>
              <a:gd name="connsiteX3" fmla="*/ 10 w 12192010"/>
              <a:gd name="connsiteY3" fmla="*/ 1345940 h 1345940"/>
              <a:gd name="connsiteX4" fmla="*/ 8323 w 12192010"/>
              <a:gd name="connsiteY4" fmla="*/ 426450 h 1345940"/>
              <a:gd name="connsiteX0" fmla="*/ 8323 w 12203835"/>
              <a:gd name="connsiteY0" fmla="*/ 426450 h 1345940"/>
              <a:gd name="connsiteX1" fmla="*/ 12203835 w 12203835"/>
              <a:gd name="connsiteY1" fmla="*/ 0 h 1345940"/>
              <a:gd name="connsiteX2" fmla="*/ 12192010 w 12203835"/>
              <a:gd name="connsiteY2" fmla="*/ 1345940 h 1345940"/>
              <a:gd name="connsiteX3" fmla="*/ 10 w 12203835"/>
              <a:gd name="connsiteY3" fmla="*/ 1345940 h 1345940"/>
              <a:gd name="connsiteX4" fmla="*/ 8323 w 12203835"/>
              <a:gd name="connsiteY4" fmla="*/ 426450 h 1345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3835" h="1345940">
                <a:moveTo>
                  <a:pt x="8323" y="426450"/>
                </a:moveTo>
                <a:lnTo>
                  <a:pt x="12203835" y="0"/>
                </a:lnTo>
                <a:lnTo>
                  <a:pt x="12192010" y="1345940"/>
                </a:lnTo>
                <a:lnTo>
                  <a:pt x="10" y="1345940"/>
                </a:lnTo>
                <a:cubicBezTo>
                  <a:pt x="-329" y="1135860"/>
                  <a:pt x="8662" y="636530"/>
                  <a:pt x="8323" y="426450"/>
                </a:cubicBezTo>
                <a:close/>
              </a:path>
            </a:pathLst>
          </a:custGeom>
          <a:gradFill flip="none" rotWithShape="1">
            <a:gsLst>
              <a:gs pos="0">
                <a:srgbClr val="268721"/>
              </a:gs>
              <a:gs pos="36000">
                <a:schemeClr val="accent6">
                  <a:lumMod val="97000"/>
                  <a:lumOff val="3000"/>
                </a:schemeClr>
              </a:gs>
              <a:gs pos="100000">
                <a:srgbClr val="92D050"/>
              </a:gs>
            </a:gsLst>
            <a:lin ang="7500000" scaled="0"/>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en-GB" sz="1662"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ight Triangle 14"/>
          <p:cNvSpPr/>
          <p:nvPr userDrawn="1"/>
        </p:nvSpPr>
        <p:spPr>
          <a:xfrm rot="10800000">
            <a:off x="4939200" y="0"/>
            <a:ext cx="4210900" cy="1250360"/>
          </a:xfrm>
          <a:custGeom>
            <a:avLst/>
            <a:gdLst>
              <a:gd name="connsiteX0" fmla="*/ 0 w 5614533"/>
              <a:gd name="connsiteY0" fmla="*/ 0 h 1250360"/>
              <a:gd name="connsiteX1" fmla="*/ 5614533 w 5614533"/>
              <a:gd name="connsiteY1" fmla="*/ 0 h 1250360"/>
              <a:gd name="connsiteX2" fmla="*/ 5614533 w 5614533"/>
              <a:gd name="connsiteY2" fmla="*/ 1250360 h 1250360"/>
              <a:gd name="connsiteX3" fmla="*/ 0 w 5614533"/>
              <a:gd name="connsiteY3" fmla="*/ 1250360 h 1250360"/>
              <a:gd name="connsiteX4" fmla="*/ 0 w 5614533"/>
              <a:gd name="connsiteY4" fmla="*/ 0 h 1250360"/>
              <a:gd name="connsiteX0" fmla="*/ 0 w 5614533"/>
              <a:gd name="connsiteY0" fmla="*/ 0 h 1250360"/>
              <a:gd name="connsiteX1" fmla="*/ 5614533 w 5614533"/>
              <a:gd name="connsiteY1" fmla="*/ 1250360 h 1250360"/>
              <a:gd name="connsiteX2" fmla="*/ 0 w 5614533"/>
              <a:gd name="connsiteY2" fmla="*/ 1250360 h 1250360"/>
              <a:gd name="connsiteX3" fmla="*/ 0 w 5614533"/>
              <a:gd name="connsiteY3" fmla="*/ 0 h 1250360"/>
            </a:gdLst>
            <a:ahLst/>
            <a:cxnLst>
              <a:cxn ang="0">
                <a:pos x="connsiteX0" y="connsiteY0"/>
              </a:cxn>
              <a:cxn ang="0">
                <a:pos x="connsiteX1" y="connsiteY1"/>
              </a:cxn>
              <a:cxn ang="0">
                <a:pos x="connsiteX2" y="connsiteY2"/>
              </a:cxn>
              <a:cxn ang="0">
                <a:pos x="connsiteX3" y="connsiteY3"/>
              </a:cxn>
            </a:cxnLst>
            <a:rect l="l" t="t" r="r" b="b"/>
            <a:pathLst>
              <a:path w="5614533" h="1250360">
                <a:moveTo>
                  <a:pt x="0" y="0"/>
                </a:moveTo>
                <a:lnTo>
                  <a:pt x="5614533" y="1250360"/>
                </a:lnTo>
                <a:lnTo>
                  <a:pt x="0" y="1250360"/>
                </a:lnTo>
                <a:lnTo>
                  <a:pt x="0" y="0"/>
                </a:lnTo>
                <a:close/>
              </a:path>
            </a:pathLst>
          </a:custGeom>
          <a:solidFill>
            <a:srgbClr val="43973D">
              <a:alpha val="31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0" lang="en-GB" sz="1662" b="0" i="0" u="none" strike="noStrike" kern="1200" cap="none" spc="0" normalizeH="0" baseline="-25000" noProof="0">
              <a:ln>
                <a:noFill/>
              </a:ln>
              <a:solidFill>
                <a:prstClr val="white"/>
              </a:solidFill>
              <a:effectLst/>
              <a:uLnTx/>
              <a:uFillTx/>
              <a:latin typeface="Calibri" panose="020F0502020204030204"/>
              <a:ea typeface="+mn-ea"/>
              <a:cs typeface="+mn-cs"/>
            </a:endParaRPr>
          </a:p>
        </p:txBody>
      </p:sp>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8151" y="143066"/>
            <a:ext cx="1428961" cy="898322"/>
          </a:xfrm>
          <a:prstGeom prst="rect">
            <a:avLst/>
          </a:prstGeom>
        </p:spPr>
      </p:pic>
      <p:sp>
        <p:nvSpPr>
          <p:cNvPr id="2" name="Title Placeholder 1"/>
          <p:cNvSpPr>
            <a:spLocks noGrp="1"/>
          </p:cNvSpPr>
          <p:nvPr>
            <p:ph type="title"/>
          </p:nvPr>
        </p:nvSpPr>
        <p:spPr>
          <a:xfrm>
            <a:off x="1718728" y="323898"/>
            <a:ext cx="7236587" cy="57003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621124739"/>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Lst>
  <p:timing>
    <p:tnLst>
      <p:par>
        <p:cTn id="1" dur="indefinite" restart="never" nodeType="tmRoot"/>
      </p:par>
    </p:tnLst>
  </p:timing>
  <p:txStyles>
    <p:titleStyle>
      <a:lvl1pPr algn="r" defTabSz="844061" rtl="0" eaLnBrk="1" latinLnBrk="0" hangingPunct="1">
        <a:lnSpc>
          <a:spcPct val="90000"/>
        </a:lnSpc>
        <a:spcBef>
          <a:spcPct val="0"/>
        </a:spcBef>
        <a:buNone/>
        <a:defRPr sz="2585" b="1" kern="1200">
          <a:solidFill>
            <a:schemeClr val="bg1"/>
          </a:solidFill>
          <a:latin typeface="HelveticaNeue LT 55 Roman" panose="020B0604020202020204" pitchFamily="34" charset="0"/>
          <a:ea typeface="+mj-ea"/>
          <a:cs typeface="+mj-cs"/>
        </a:defRPr>
      </a:lvl1pPr>
    </p:titleStyle>
    <p:bodyStyle>
      <a:lvl1pPr marL="211015" indent="-211015" algn="l" defTabSz="844061" rtl="0" eaLnBrk="1" latinLnBrk="0" hangingPunct="1">
        <a:lnSpc>
          <a:spcPct val="90000"/>
        </a:lnSpc>
        <a:spcBef>
          <a:spcPts val="923"/>
        </a:spcBef>
        <a:buFont typeface="Arial" panose="020B0604020202020204" pitchFamily="34" charset="0"/>
        <a:buChar char="•"/>
        <a:defRPr sz="2585" b="1" kern="1200">
          <a:solidFill>
            <a:schemeClr val="tx1"/>
          </a:solidFill>
          <a:latin typeface="HelveticaNeue LT 55 Roman" panose="020B0604020202020204" pitchFamily="34" charset="0"/>
          <a:ea typeface="+mn-ea"/>
          <a:cs typeface="+mn-cs"/>
        </a:defRPr>
      </a:lvl1pPr>
      <a:lvl2pPr marL="633046" indent="-211015" algn="l" defTabSz="844061" rtl="0" eaLnBrk="1" latinLnBrk="0" hangingPunct="1">
        <a:lnSpc>
          <a:spcPct val="90000"/>
        </a:lnSpc>
        <a:spcBef>
          <a:spcPts val="462"/>
        </a:spcBef>
        <a:buFont typeface="Arial" panose="020B0604020202020204" pitchFamily="34" charset="0"/>
        <a:buChar char="•"/>
        <a:defRPr sz="2215" b="1" kern="1200">
          <a:solidFill>
            <a:schemeClr val="tx1"/>
          </a:solidFill>
          <a:latin typeface="HelveticaNeue LT 55 Roman" panose="020B0604020202020204" pitchFamily="34" charset="0"/>
          <a:ea typeface="+mn-ea"/>
          <a:cs typeface="+mn-cs"/>
        </a:defRPr>
      </a:lvl2pPr>
      <a:lvl3pPr marL="1055077" indent="-211015" algn="l" defTabSz="844061" rtl="0" eaLnBrk="1" latinLnBrk="0" hangingPunct="1">
        <a:lnSpc>
          <a:spcPct val="90000"/>
        </a:lnSpc>
        <a:spcBef>
          <a:spcPts val="462"/>
        </a:spcBef>
        <a:buFont typeface="Arial" panose="020B0604020202020204" pitchFamily="34" charset="0"/>
        <a:buChar char="•"/>
        <a:defRPr sz="1846" b="0" kern="1200">
          <a:solidFill>
            <a:schemeClr val="tx1"/>
          </a:solidFill>
          <a:latin typeface="HelveticaNeue LT 55 Roman" panose="020B0604020202020204" pitchFamily="34" charset="0"/>
          <a:ea typeface="+mn-ea"/>
          <a:cs typeface="+mn-cs"/>
        </a:defRPr>
      </a:lvl3pPr>
      <a:lvl4pPr marL="1477108" indent="-211015" algn="l" defTabSz="844061" rtl="0" eaLnBrk="1" latinLnBrk="0" hangingPunct="1">
        <a:lnSpc>
          <a:spcPct val="90000"/>
        </a:lnSpc>
        <a:spcBef>
          <a:spcPts val="462"/>
        </a:spcBef>
        <a:buFont typeface="Arial" panose="020B0604020202020204" pitchFamily="34" charset="0"/>
        <a:buChar char="•"/>
        <a:defRPr sz="1662" b="0" kern="1200">
          <a:solidFill>
            <a:schemeClr val="tx1"/>
          </a:solidFill>
          <a:latin typeface="HelveticaNeue LT 55 Roman" panose="020B0604020202020204" pitchFamily="34" charset="0"/>
          <a:ea typeface="+mn-ea"/>
          <a:cs typeface="+mn-cs"/>
        </a:defRPr>
      </a:lvl4pPr>
      <a:lvl5pPr marL="1899139" indent="-211015" algn="l" defTabSz="844061" rtl="0" eaLnBrk="1" latinLnBrk="0" hangingPunct="1">
        <a:lnSpc>
          <a:spcPct val="90000"/>
        </a:lnSpc>
        <a:spcBef>
          <a:spcPts val="462"/>
        </a:spcBef>
        <a:buFont typeface="Arial" panose="020B0604020202020204" pitchFamily="34" charset="0"/>
        <a:buChar char="•"/>
        <a:defRPr sz="1662" b="0" kern="1200">
          <a:solidFill>
            <a:schemeClr val="tx1"/>
          </a:solidFill>
          <a:latin typeface="HelveticaNeue LT 55 Roman" panose="020B0604020202020204" pitchFamily="34" charset="0"/>
          <a:ea typeface="+mn-ea"/>
          <a:cs typeface="+mn-cs"/>
        </a:defRPr>
      </a:lvl5pPr>
      <a:lvl6pPr marL="2321169" indent="-211015" algn="l" defTabSz="844061"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6pPr>
      <a:lvl7pPr marL="2743200" indent="-211015" algn="l" defTabSz="844061"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7pPr>
      <a:lvl8pPr marL="3165231" indent="-211015" algn="l" defTabSz="844061"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8pPr>
      <a:lvl9pPr marL="3587262" indent="-211015" algn="l" defTabSz="844061"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9pPr>
    </p:bodyStyle>
    <p:otherStyle>
      <a:defPPr>
        <a:defRPr lang="en-US"/>
      </a:defPPr>
      <a:lvl1pPr marL="0" algn="l" defTabSz="844061" rtl="0" eaLnBrk="1" latinLnBrk="0" hangingPunct="1">
        <a:defRPr sz="1662" kern="1200">
          <a:solidFill>
            <a:schemeClr val="tx1"/>
          </a:solidFill>
          <a:latin typeface="+mn-lt"/>
          <a:ea typeface="+mn-ea"/>
          <a:cs typeface="+mn-cs"/>
        </a:defRPr>
      </a:lvl1pPr>
      <a:lvl2pPr marL="422031" algn="l" defTabSz="844061" rtl="0" eaLnBrk="1" latinLnBrk="0" hangingPunct="1">
        <a:defRPr sz="1662" kern="1200">
          <a:solidFill>
            <a:schemeClr val="tx1"/>
          </a:solidFill>
          <a:latin typeface="+mn-lt"/>
          <a:ea typeface="+mn-ea"/>
          <a:cs typeface="+mn-cs"/>
        </a:defRPr>
      </a:lvl2pPr>
      <a:lvl3pPr marL="844061" algn="l" defTabSz="844061" rtl="0" eaLnBrk="1" latinLnBrk="0" hangingPunct="1">
        <a:defRPr sz="1662" kern="1200">
          <a:solidFill>
            <a:schemeClr val="tx1"/>
          </a:solidFill>
          <a:latin typeface="+mn-lt"/>
          <a:ea typeface="+mn-ea"/>
          <a:cs typeface="+mn-cs"/>
        </a:defRPr>
      </a:lvl3pPr>
      <a:lvl4pPr marL="1266093" algn="l" defTabSz="844061" rtl="0" eaLnBrk="1" latinLnBrk="0" hangingPunct="1">
        <a:defRPr sz="1662" kern="1200">
          <a:solidFill>
            <a:schemeClr val="tx1"/>
          </a:solidFill>
          <a:latin typeface="+mn-lt"/>
          <a:ea typeface="+mn-ea"/>
          <a:cs typeface="+mn-cs"/>
        </a:defRPr>
      </a:lvl4pPr>
      <a:lvl5pPr marL="1688123" algn="l" defTabSz="844061" rtl="0" eaLnBrk="1" latinLnBrk="0" hangingPunct="1">
        <a:defRPr sz="1662" kern="1200">
          <a:solidFill>
            <a:schemeClr val="tx1"/>
          </a:solidFill>
          <a:latin typeface="+mn-lt"/>
          <a:ea typeface="+mn-ea"/>
          <a:cs typeface="+mn-cs"/>
        </a:defRPr>
      </a:lvl5pPr>
      <a:lvl6pPr marL="2110154" algn="l" defTabSz="844061" rtl="0" eaLnBrk="1" latinLnBrk="0" hangingPunct="1">
        <a:defRPr sz="1662" kern="1200">
          <a:solidFill>
            <a:schemeClr val="tx1"/>
          </a:solidFill>
          <a:latin typeface="+mn-lt"/>
          <a:ea typeface="+mn-ea"/>
          <a:cs typeface="+mn-cs"/>
        </a:defRPr>
      </a:lvl6pPr>
      <a:lvl7pPr marL="2532184" algn="l" defTabSz="844061" rtl="0" eaLnBrk="1" latinLnBrk="0" hangingPunct="1">
        <a:defRPr sz="1662" kern="1200">
          <a:solidFill>
            <a:schemeClr val="tx1"/>
          </a:solidFill>
          <a:latin typeface="+mn-lt"/>
          <a:ea typeface="+mn-ea"/>
          <a:cs typeface="+mn-cs"/>
        </a:defRPr>
      </a:lvl7pPr>
      <a:lvl8pPr marL="2954215" algn="l" defTabSz="844061" rtl="0" eaLnBrk="1" latinLnBrk="0" hangingPunct="1">
        <a:defRPr sz="1662" kern="1200">
          <a:solidFill>
            <a:schemeClr val="tx1"/>
          </a:solidFill>
          <a:latin typeface="+mn-lt"/>
          <a:ea typeface="+mn-ea"/>
          <a:cs typeface="+mn-cs"/>
        </a:defRPr>
      </a:lvl8pPr>
      <a:lvl9pPr marL="3376247" algn="l" defTabSz="844061"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submissions@esc.ac.uk" TargetMode="Externa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C8EDzsiN0tk#t=19"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type="body" sz="quarter" idx="10"/>
          </p:nvPr>
        </p:nvSpPr>
        <p:spPr/>
        <p:txBody>
          <a:bodyPr/>
          <a:lstStyle/>
          <a:p>
            <a:r>
              <a:rPr lang="en-GB" dirty="0" smtClean="0"/>
              <a:t>Welcome to </a:t>
            </a:r>
            <a:br>
              <a:rPr lang="en-GB" dirty="0" smtClean="0"/>
            </a:br>
            <a:r>
              <a:rPr lang="en-GB" dirty="0" smtClean="0"/>
              <a:t>East Surrey College</a:t>
            </a:r>
            <a:endParaRPr lang="en-GB" dirty="0"/>
          </a:p>
        </p:txBody>
      </p:sp>
    </p:spTree>
    <p:extLst>
      <p:ext uri="{BB962C8B-B14F-4D97-AF65-F5344CB8AC3E}">
        <p14:creationId xmlns:p14="http://schemas.microsoft.com/office/powerpoint/2010/main" val="578242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latin typeface="Arial" panose="020B0604020202020204" pitchFamily="34" charset="0"/>
                <a:cs typeface="Arial" panose="020B0604020202020204" pitchFamily="34" charset="0"/>
              </a:rPr>
              <a:t>Project Pitch – SUMMARY </a:t>
            </a:r>
            <a:endParaRPr lang="en-GB" sz="3200" dirty="0">
              <a:solidFill>
                <a:schemeClr val="tx1"/>
              </a:solidFill>
              <a:latin typeface="Arial" panose="020B0604020202020204" pitchFamily="34" charset="0"/>
              <a:cs typeface="Arial" panose="020B0604020202020204" pitchFamily="34" charset="0"/>
            </a:endParaRPr>
          </a:p>
        </p:txBody>
      </p:sp>
      <p:sp>
        <p:nvSpPr>
          <p:cNvPr id="9" name="Content Placeholder 4"/>
          <p:cNvSpPr txBox="1">
            <a:spLocks/>
          </p:cNvSpPr>
          <p:nvPr/>
        </p:nvSpPr>
        <p:spPr bwMode="auto">
          <a:xfrm>
            <a:off x="99822" y="2924944"/>
            <a:ext cx="4976234" cy="3672408"/>
          </a:xfrm>
          <a:prstGeom prst="rect">
            <a:avLst/>
          </a:prstGeom>
          <a:noFill/>
          <a:ln w="9525">
            <a:solidFill>
              <a:schemeClr val="tx1"/>
            </a:solidFill>
            <a:miter lim="800000"/>
            <a:headEnd/>
            <a:tailEnd/>
          </a:ln>
        </p:spPr>
        <p:txBody>
          <a:bodyPr vert="horz" wrap="square" lIns="80147" tIns="40074" rIns="80147" bIns="40074" numCol="1" anchor="t" anchorCtr="0" compatLnSpc="1">
            <a:prstTxWarp prst="textNoShape">
              <a:avLst/>
            </a:prstTxWarp>
          </a:bodyPr>
          <a:lstStyle>
            <a:lvl1pPr marL="300038" indent="-300038" algn="l" rtl="0" eaLnBrk="0" fontAlgn="base" hangingPunct="0">
              <a:spcBef>
                <a:spcPct val="20000"/>
              </a:spcBef>
              <a:spcAft>
                <a:spcPct val="0"/>
              </a:spcAft>
              <a:buFont typeface="Arial" charset="0"/>
              <a:buChar char="•"/>
              <a:defRPr sz="2800" b="1" kern="1200">
                <a:solidFill>
                  <a:schemeClr val="tx1"/>
                </a:solidFill>
                <a:latin typeface="HelveticaNeue LT 55 Roman" pitchFamily="34" charset="0"/>
                <a:ea typeface="+mn-ea"/>
                <a:cs typeface="+mn-cs"/>
              </a:defRPr>
            </a:lvl1pPr>
            <a:lvl2pPr marL="650875" indent="-650875" algn="l" rtl="0" eaLnBrk="0" fontAlgn="base" hangingPunct="0">
              <a:spcBef>
                <a:spcPct val="20000"/>
              </a:spcBef>
              <a:spcAft>
                <a:spcPct val="0"/>
              </a:spcAft>
              <a:buFont typeface="Arial" charset="0"/>
              <a:buChar char="–"/>
              <a:defRPr sz="2800" kern="1200">
                <a:solidFill>
                  <a:schemeClr val="tx1"/>
                </a:solidFill>
                <a:latin typeface="HelveticaNeue LT 55 Roman" pitchFamily="34" charset="0"/>
                <a:ea typeface="+mn-ea"/>
                <a:cs typeface="+mn-cs"/>
              </a:defRPr>
            </a:lvl2pPr>
            <a:lvl3pPr marL="233363" indent="-233363" algn="l" rtl="0" eaLnBrk="0" fontAlgn="base" hangingPunct="0">
              <a:spcBef>
                <a:spcPct val="20000"/>
              </a:spcBef>
              <a:spcAft>
                <a:spcPct val="0"/>
              </a:spcAft>
              <a:buFont typeface="Wingdings" pitchFamily="2" charset="2"/>
              <a:buChar char="•"/>
              <a:defRPr sz="1900" kern="1200">
                <a:solidFill>
                  <a:schemeClr val="tx1"/>
                </a:solidFill>
                <a:latin typeface="HelveticaNeue LT 55 Roman" pitchFamily="34" charset="0"/>
                <a:ea typeface="+mn-ea"/>
                <a:cs typeface="+mn-cs"/>
              </a:defRPr>
            </a:lvl3pPr>
            <a:lvl4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4pPr>
            <a:lvl5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en-GB" sz="1600" dirty="0" smtClean="0">
                <a:latin typeface="Arial" panose="020B0604020202020204" pitchFamily="34" charset="0"/>
                <a:cs typeface="Arial" panose="020B0604020202020204" pitchFamily="34" charset="0"/>
              </a:rPr>
              <a:t>Tips:</a:t>
            </a:r>
          </a:p>
          <a:p>
            <a:pPr marL="0" indent="0">
              <a:buNone/>
            </a:pPr>
            <a:endParaRPr lang="en-GB" sz="1600" dirty="0" smtClean="0">
              <a:latin typeface="Arial" panose="020B0604020202020204" pitchFamily="34" charset="0"/>
              <a:cs typeface="Arial" panose="020B0604020202020204" pitchFamily="34" charset="0"/>
            </a:endParaRPr>
          </a:p>
          <a:p>
            <a:r>
              <a:rPr lang="en-GB" sz="1200" dirty="0" smtClean="0">
                <a:solidFill>
                  <a:srgbClr val="92D050"/>
                </a:solidFill>
                <a:latin typeface="Arial" panose="020B0604020202020204" pitchFamily="34" charset="0"/>
                <a:cs typeface="Arial" panose="020B0604020202020204" pitchFamily="34" charset="0"/>
              </a:rPr>
              <a:t>Read this briefing document </a:t>
            </a:r>
            <a:r>
              <a:rPr lang="en-GB" sz="1200" b="0" dirty="0" smtClean="0">
                <a:latin typeface="Arial" panose="020B0604020202020204" pitchFamily="34" charset="0"/>
                <a:cs typeface="Arial" panose="020B0604020202020204" pitchFamily="34" charset="0"/>
              </a:rPr>
              <a:t>several times and make notes on it to help you plan and carry out </a:t>
            </a:r>
            <a:r>
              <a:rPr lang="en-GB" sz="1200" b="0" dirty="0" smtClean="0">
                <a:latin typeface="Arial" panose="020B0604020202020204" pitchFamily="34" charset="0"/>
                <a:cs typeface="Arial" panose="020B0604020202020204" pitchFamily="34" charset="0"/>
              </a:rPr>
              <a:t>project </a:t>
            </a:r>
          </a:p>
          <a:p>
            <a:endParaRPr lang="en-GB" sz="1200" b="0" dirty="0" smtClean="0">
              <a:latin typeface="Arial" panose="020B0604020202020204" pitchFamily="34" charset="0"/>
              <a:cs typeface="Arial" panose="020B0604020202020204" pitchFamily="34" charset="0"/>
            </a:endParaRPr>
          </a:p>
          <a:p>
            <a:r>
              <a:rPr lang="en-GB" sz="1200" b="0" dirty="0" smtClean="0">
                <a:latin typeface="Arial" panose="020B0604020202020204" pitchFamily="34" charset="0"/>
                <a:cs typeface="Arial" panose="020B0604020202020204" pitchFamily="34" charset="0"/>
              </a:rPr>
              <a:t>Set </a:t>
            </a:r>
            <a:r>
              <a:rPr lang="en-GB" sz="1200" dirty="0" smtClean="0">
                <a:solidFill>
                  <a:srgbClr val="92D050"/>
                </a:solidFill>
                <a:latin typeface="Arial" panose="020B0604020202020204" pitchFamily="34" charset="0"/>
                <a:cs typeface="Arial" panose="020B0604020202020204" pitchFamily="34" charset="0"/>
              </a:rPr>
              <a:t>task deadlines </a:t>
            </a:r>
            <a:r>
              <a:rPr lang="en-GB" sz="1200" b="0" u="sng" dirty="0">
                <a:latin typeface="Arial" panose="020B0604020202020204" pitchFamily="34" charset="0"/>
                <a:cs typeface="Arial" panose="020B0604020202020204" pitchFamily="34" charset="0"/>
              </a:rPr>
              <a:t>across the </a:t>
            </a:r>
            <a:r>
              <a:rPr lang="en-GB" sz="1200" b="0" u="sng" dirty="0" smtClean="0">
                <a:latin typeface="Arial" panose="020B0604020202020204" pitchFamily="34" charset="0"/>
                <a:cs typeface="Arial" panose="020B0604020202020204" pitchFamily="34" charset="0"/>
              </a:rPr>
              <a:t>weeks </a:t>
            </a:r>
            <a:r>
              <a:rPr lang="en-GB" sz="1200" b="0" dirty="0" smtClean="0">
                <a:latin typeface="Arial" panose="020B0604020202020204" pitchFamily="34" charset="0"/>
                <a:cs typeface="Arial" panose="020B0604020202020204" pitchFamily="34" charset="0"/>
              </a:rPr>
              <a:t>till the submission </a:t>
            </a:r>
            <a:r>
              <a:rPr lang="en-GB" sz="1200" b="0" dirty="0" smtClean="0">
                <a:latin typeface="Arial" panose="020B0604020202020204" pitchFamily="34" charset="0"/>
                <a:cs typeface="Arial" panose="020B0604020202020204" pitchFamily="34" charset="0"/>
              </a:rPr>
              <a:t>date. </a:t>
            </a:r>
          </a:p>
          <a:p>
            <a:endParaRPr lang="en-GB" sz="1200" b="0" dirty="0" smtClean="0">
              <a:latin typeface="Arial" panose="020B0604020202020204" pitchFamily="34" charset="0"/>
              <a:cs typeface="Arial" panose="020B0604020202020204" pitchFamily="34" charset="0"/>
            </a:endParaRPr>
          </a:p>
          <a:p>
            <a:r>
              <a:rPr lang="en-GB" sz="1200" dirty="0" smtClean="0">
                <a:solidFill>
                  <a:srgbClr val="92D050"/>
                </a:solidFill>
                <a:latin typeface="Arial" panose="020B0604020202020204" pitchFamily="34" charset="0"/>
                <a:cs typeface="Arial" panose="020B0604020202020204" pitchFamily="34" charset="0"/>
              </a:rPr>
              <a:t>Consider </a:t>
            </a:r>
            <a:r>
              <a:rPr lang="en-GB" sz="1200" dirty="0" smtClean="0">
                <a:solidFill>
                  <a:srgbClr val="92D050"/>
                </a:solidFill>
                <a:latin typeface="Arial" panose="020B0604020202020204" pitchFamily="34" charset="0"/>
                <a:cs typeface="Arial" panose="020B0604020202020204" pitchFamily="34" charset="0"/>
              </a:rPr>
              <a:t>false deadlines </a:t>
            </a:r>
            <a:r>
              <a:rPr lang="en-GB" sz="1200" b="0" dirty="0" smtClean="0">
                <a:latin typeface="Arial" panose="020B0604020202020204" pitchFamily="34" charset="0"/>
                <a:cs typeface="Arial" panose="020B0604020202020204" pitchFamily="34" charset="0"/>
              </a:rPr>
              <a:t>to help you deliver on time. </a:t>
            </a:r>
            <a:endParaRPr lang="en-GB" sz="1200" b="0" dirty="0" smtClean="0">
              <a:latin typeface="Arial" panose="020B0604020202020204" pitchFamily="34" charset="0"/>
              <a:cs typeface="Arial" panose="020B0604020202020204" pitchFamily="34" charset="0"/>
            </a:endParaRPr>
          </a:p>
          <a:p>
            <a:endParaRPr lang="en-GB" sz="1200" b="0" dirty="0" smtClean="0">
              <a:latin typeface="Arial" panose="020B0604020202020204" pitchFamily="34" charset="0"/>
              <a:cs typeface="Arial" panose="020B0604020202020204" pitchFamily="34" charset="0"/>
            </a:endParaRPr>
          </a:p>
          <a:p>
            <a:r>
              <a:rPr lang="en-GB" sz="1200" b="0" dirty="0" smtClean="0">
                <a:latin typeface="Arial" panose="020B0604020202020204" pitchFamily="34" charset="0"/>
                <a:cs typeface="Arial" panose="020B0604020202020204" pitchFamily="34" charset="0"/>
              </a:rPr>
              <a:t>Leave time to process and </a:t>
            </a:r>
            <a:r>
              <a:rPr lang="en-GB" sz="1200" dirty="0" smtClean="0">
                <a:solidFill>
                  <a:srgbClr val="92D050"/>
                </a:solidFill>
                <a:latin typeface="Arial" panose="020B0604020202020204" pitchFamily="34" charset="0"/>
                <a:cs typeface="Arial" panose="020B0604020202020204" pitchFamily="34" charset="0"/>
              </a:rPr>
              <a:t>check work </a:t>
            </a:r>
            <a:r>
              <a:rPr lang="en-GB" sz="1200" b="0" dirty="0" smtClean="0">
                <a:latin typeface="Arial" panose="020B0604020202020204" pitchFamily="34" charset="0"/>
                <a:cs typeface="Arial" panose="020B0604020202020204" pitchFamily="34" charset="0"/>
              </a:rPr>
              <a:t>prior to handing in</a:t>
            </a:r>
          </a:p>
          <a:p>
            <a:endParaRPr lang="en-GB" sz="1200" b="0" dirty="0">
              <a:latin typeface="Arial" panose="020B0604020202020204" pitchFamily="34" charset="0"/>
              <a:cs typeface="Arial" panose="020B0604020202020204" pitchFamily="34" charset="0"/>
            </a:endParaRPr>
          </a:p>
          <a:p>
            <a:r>
              <a:rPr lang="en-GB" sz="1200" dirty="0" smtClean="0">
                <a:solidFill>
                  <a:srgbClr val="92D050"/>
                </a:solidFill>
                <a:latin typeface="Arial" panose="020B0604020202020204" pitchFamily="34" charset="0"/>
                <a:cs typeface="Arial" panose="020B0604020202020204" pitchFamily="34" charset="0"/>
              </a:rPr>
              <a:t>Research</a:t>
            </a:r>
            <a:r>
              <a:rPr lang="en-GB" sz="1200" dirty="0" smtClean="0">
                <a:latin typeface="Arial" panose="020B0604020202020204" pitchFamily="34" charset="0"/>
                <a:cs typeface="Arial" panose="020B0604020202020204" pitchFamily="34" charset="0"/>
              </a:rPr>
              <a:t> </a:t>
            </a:r>
            <a:r>
              <a:rPr lang="en-GB" sz="1200" b="0" dirty="0" smtClean="0">
                <a:latin typeface="Arial" panose="020B0604020202020204" pitchFamily="34" charset="0"/>
                <a:cs typeface="Arial" panose="020B0604020202020204" pitchFamily="34" charset="0"/>
              </a:rPr>
              <a:t>the </a:t>
            </a:r>
            <a:r>
              <a:rPr lang="en-GB" sz="1200" dirty="0" smtClean="0">
                <a:solidFill>
                  <a:srgbClr val="92D050"/>
                </a:solidFill>
                <a:latin typeface="Arial" panose="020B0604020202020204" pitchFamily="34" charset="0"/>
                <a:cs typeface="Arial" panose="020B0604020202020204" pitchFamily="34" charset="0"/>
              </a:rPr>
              <a:t>brand</a:t>
            </a:r>
            <a:r>
              <a:rPr lang="en-GB" sz="1200" dirty="0" smtClean="0">
                <a:latin typeface="Arial" panose="020B0604020202020204" pitchFamily="34" charset="0"/>
                <a:cs typeface="Arial" panose="020B0604020202020204" pitchFamily="34" charset="0"/>
              </a:rPr>
              <a:t> </a:t>
            </a:r>
            <a:r>
              <a:rPr lang="en-GB" sz="1200" b="0" dirty="0" smtClean="0">
                <a:latin typeface="Arial" panose="020B0604020202020204" pitchFamily="34" charset="0"/>
                <a:cs typeface="Arial" panose="020B0604020202020204" pitchFamily="34" charset="0"/>
              </a:rPr>
              <a:t>and</a:t>
            </a:r>
            <a:r>
              <a:rPr lang="en-GB" sz="1200" dirty="0" smtClean="0">
                <a:latin typeface="Arial" panose="020B0604020202020204" pitchFamily="34" charset="0"/>
                <a:cs typeface="Arial" panose="020B0604020202020204" pitchFamily="34" charset="0"/>
              </a:rPr>
              <a:t> </a:t>
            </a:r>
            <a:r>
              <a:rPr lang="en-GB" sz="1200" dirty="0" smtClean="0">
                <a:solidFill>
                  <a:srgbClr val="92D050"/>
                </a:solidFill>
                <a:latin typeface="Arial" panose="020B0604020202020204" pitchFamily="34" charset="0"/>
                <a:cs typeface="Arial" panose="020B0604020202020204" pitchFamily="34" charset="0"/>
              </a:rPr>
              <a:t>category</a:t>
            </a:r>
            <a:r>
              <a:rPr lang="en-GB" sz="1200" b="0" dirty="0" smtClean="0">
                <a:latin typeface="Arial" panose="020B0604020202020204" pitchFamily="34" charset="0"/>
                <a:cs typeface="Arial" panose="020B0604020202020204" pitchFamily="34" charset="0"/>
              </a:rPr>
              <a:t> before you start producing your report (But don’t leave it too late before starting!) </a:t>
            </a:r>
          </a:p>
          <a:p>
            <a:endParaRPr lang="en-GB" sz="1200" b="0" dirty="0">
              <a:latin typeface="Arial" panose="020B0604020202020204" pitchFamily="34" charset="0"/>
              <a:cs typeface="Arial" panose="020B0604020202020204" pitchFamily="34" charset="0"/>
            </a:endParaRPr>
          </a:p>
          <a:p>
            <a:r>
              <a:rPr lang="en-GB" sz="1200" dirty="0" smtClean="0">
                <a:solidFill>
                  <a:srgbClr val="92D050"/>
                </a:solidFill>
                <a:latin typeface="Arial" panose="020B0604020202020204" pitchFamily="34" charset="0"/>
                <a:cs typeface="Arial" panose="020B0604020202020204" pitchFamily="34" charset="0"/>
              </a:rPr>
              <a:t>Report </a:t>
            </a:r>
            <a:r>
              <a:rPr lang="en-GB" sz="1200" dirty="0">
                <a:solidFill>
                  <a:srgbClr val="92D050"/>
                </a:solidFill>
                <a:latin typeface="Arial" panose="020B0604020202020204" pitchFamily="34" charset="0"/>
                <a:cs typeface="Arial" panose="020B0604020202020204" pitchFamily="34" charset="0"/>
              </a:rPr>
              <a:t>should be professional looking</a:t>
            </a:r>
            <a:r>
              <a:rPr lang="en-GB" sz="1200" b="0" dirty="0">
                <a:solidFill>
                  <a:srgbClr val="92D050"/>
                </a:solidFill>
                <a:latin typeface="Arial" panose="020B0604020202020204" pitchFamily="34" charset="0"/>
                <a:cs typeface="Arial" panose="020B0604020202020204" pitchFamily="34" charset="0"/>
              </a:rPr>
              <a:t> </a:t>
            </a:r>
            <a:r>
              <a:rPr lang="en-GB" sz="1200" b="0" dirty="0" smtClean="0">
                <a:latin typeface="Arial" panose="020B0604020202020204" pitchFamily="34" charset="0"/>
                <a:cs typeface="Arial" panose="020B0604020202020204" pitchFamily="34" charset="0"/>
              </a:rPr>
              <a:t>with visuals wherever relevant to add impact, with explanations to support visuals. </a:t>
            </a:r>
            <a:endParaRPr lang="en-GB" sz="1200" b="0" dirty="0">
              <a:latin typeface="Arial" panose="020B0604020202020204" pitchFamily="34" charset="0"/>
              <a:cs typeface="Arial" panose="020B0604020202020204" pitchFamily="34" charset="0"/>
            </a:endParaRPr>
          </a:p>
          <a:p>
            <a:pPr>
              <a:buFont typeface="Arial" panose="020B0604020202020204" pitchFamily="34" charset="0"/>
              <a:buChar char="•"/>
            </a:pPr>
            <a:endParaRPr lang="en-GB" sz="1200" b="0" dirty="0">
              <a:latin typeface="Arial" panose="020B0604020202020204" pitchFamily="34" charset="0"/>
              <a:cs typeface="Arial" panose="020B0604020202020204" pitchFamily="34" charset="0"/>
            </a:endParaRPr>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0" name="Content Placeholder 4"/>
          <p:cNvSpPr txBox="1">
            <a:spLocks/>
          </p:cNvSpPr>
          <p:nvPr/>
        </p:nvSpPr>
        <p:spPr bwMode="auto">
          <a:xfrm>
            <a:off x="155574" y="947875"/>
            <a:ext cx="4920481" cy="1767312"/>
          </a:xfrm>
          <a:prstGeom prst="rect">
            <a:avLst/>
          </a:prstGeom>
          <a:noFill/>
          <a:ln w="9525">
            <a:solidFill>
              <a:schemeClr val="tx1"/>
            </a:solidFill>
            <a:miter lim="800000"/>
            <a:headEnd/>
            <a:tailEnd/>
          </a:ln>
        </p:spPr>
        <p:txBody>
          <a:bodyPr vert="horz" wrap="square" lIns="80147" tIns="40074" rIns="80147" bIns="40074" numCol="1" anchor="t" anchorCtr="0" compatLnSpc="1">
            <a:prstTxWarp prst="textNoShape">
              <a:avLst/>
            </a:prstTxWarp>
          </a:bodyPr>
          <a:lstStyle>
            <a:lvl1pPr marL="300038" indent="-300038" algn="l" rtl="0" eaLnBrk="0" fontAlgn="base" hangingPunct="0">
              <a:spcBef>
                <a:spcPct val="20000"/>
              </a:spcBef>
              <a:spcAft>
                <a:spcPct val="0"/>
              </a:spcAft>
              <a:buFont typeface="Arial" charset="0"/>
              <a:buChar char="•"/>
              <a:defRPr sz="2800" b="1" kern="1200">
                <a:solidFill>
                  <a:schemeClr val="tx1"/>
                </a:solidFill>
                <a:latin typeface="HelveticaNeue LT 55 Roman" pitchFamily="34" charset="0"/>
                <a:ea typeface="+mn-ea"/>
                <a:cs typeface="+mn-cs"/>
              </a:defRPr>
            </a:lvl1pPr>
            <a:lvl2pPr marL="650875" indent="-650875" algn="l" rtl="0" eaLnBrk="0" fontAlgn="base" hangingPunct="0">
              <a:spcBef>
                <a:spcPct val="20000"/>
              </a:spcBef>
              <a:spcAft>
                <a:spcPct val="0"/>
              </a:spcAft>
              <a:buFont typeface="Arial" charset="0"/>
              <a:buChar char="–"/>
              <a:defRPr sz="2800" kern="1200">
                <a:solidFill>
                  <a:schemeClr val="tx1"/>
                </a:solidFill>
                <a:latin typeface="HelveticaNeue LT 55 Roman" pitchFamily="34" charset="0"/>
                <a:ea typeface="+mn-ea"/>
                <a:cs typeface="+mn-cs"/>
              </a:defRPr>
            </a:lvl2pPr>
            <a:lvl3pPr marL="233363" indent="-233363" algn="l" rtl="0" eaLnBrk="0" fontAlgn="base" hangingPunct="0">
              <a:spcBef>
                <a:spcPct val="20000"/>
              </a:spcBef>
              <a:spcAft>
                <a:spcPct val="0"/>
              </a:spcAft>
              <a:buFont typeface="Wingdings" pitchFamily="2" charset="2"/>
              <a:buChar char="•"/>
              <a:defRPr sz="1900" kern="1200">
                <a:solidFill>
                  <a:schemeClr val="tx1"/>
                </a:solidFill>
                <a:latin typeface="HelveticaNeue LT 55 Roman" pitchFamily="34" charset="0"/>
                <a:ea typeface="+mn-ea"/>
                <a:cs typeface="+mn-cs"/>
              </a:defRPr>
            </a:lvl3pPr>
            <a:lvl4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4pPr>
            <a:lvl5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en-GB" sz="1800" dirty="0" smtClean="0">
                <a:latin typeface="Arial" panose="020B0604020202020204" pitchFamily="34" charset="0"/>
                <a:cs typeface="Arial" panose="020B0604020202020204" pitchFamily="34" charset="0"/>
              </a:rPr>
              <a:t>Key Details: </a:t>
            </a:r>
          </a:p>
          <a:p>
            <a:pPr marL="0" indent="0">
              <a:buNone/>
            </a:pPr>
            <a:endParaRPr lang="en-GB" sz="1800" dirty="0" smtClean="0">
              <a:latin typeface="Arial" panose="020B0604020202020204" pitchFamily="34" charset="0"/>
              <a:cs typeface="Arial" panose="020B0604020202020204" pitchFamily="34" charset="0"/>
            </a:endParaRPr>
          </a:p>
          <a:p>
            <a:r>
              <a:rPr lang="en-GB" sz="1200" dirty="0" smtClean="0">
                <a:solidFill>
                  <a:srgbClr val="92D050"/>
                </a:solidFill>
                <a:latin typeface="Arial" panose="020B0604020202020204" pitchFamily="34" charset="0"/>
                <a:cs typeface="Arial" panose="020B0604020202020204" pitchFamily="34" charset="0"/>
              </a:rPr>
              <a:t>End </a:t>
            </a:r>
            <a:r>
              <a:rPr lang="en-GB" sz="1200" dirty="0">
                <a:solidFill>
                  <a:srgbClr val="92D050"/>
                </a:solidFill>
                <a:latin typeface="Arial" panose="020B0604020202020204" pitchFamily="34" charset="0"/>
                <a:cs typeface="Arial" panose="020B0604020202020204" pitchFamily="34" charset="0"/>
              </a:rPr>
              <a:t>Output:  </a:t>
            </a:r>
            <a:r>
              <a:rPr lang="en-GB" altLang="en-US" sz="1200" dirty="0">
                <a:solidFill>
                  <a:srgbClr val="92D050"/>
                </a:solidFill>
                <a:latin typeface="Arial" panose="020B0604020202020204" pitchFamily="34" charset="0"/>
                <a:ea typeface="Calibri" pitchFamily="34" charset="0"/>
                <a:cs typeface="Arial" panose="020B0604020202020204" pitchFamily="34" charset="0"/>
              </a:rPr>
              <a:t> </a:t>
            </a:r>
            <a:r>
              <a:rPr lang="en-GB" altLang="en-US" sz="1200" b="0" dirty="0">
                <a:latin typeface="Arial" panose="020B0604020202020204" pitchFamily="34" charset="0"/>
                <a:ea typeface="Calibri" pitchFamily="34" charset="0"/>
                <a:cs typeface="Arial" panose="020B0604020202020204" pitchFamily="34" charset="0"/>
              </a:rPr>
              <a:t>Marketing Agency Pitch Credentials Report </a:t>
            </a:r>
          </a:p>
          <a:p>
            <a:endParaRPr lang="en-GB" sz="1200" b="0" dirty="0">
              <a:latin typeface="Arial" panose="020B0604020202020204" pitchFamily="34" charset="0"/>
              <a:cs typeface="Arial" panose="020B0604020202020204" pitchFamily="34" charset="0"/>
            </a:endParaRPr>
          </a:p>
          <a:p>
            <a:r>
              <a:rPr lang="en-GB" sz="1200" dirty="0" smtClean="0">
                <a:solidFill>
                  <a:srgbClr val="92D050"/>
                </a:solidFill>
                <a:latin typeface="Arial" panose="020B0604020202020204" pitchFamily="34" charset="0"/>
                <a:cs typeface="Arial" panose="020B0604020202020204" pitchFamily="34" charset="0"/>
              </a:rPr>
              <a:t>Format: </a:t>
            </a:r>
            <a:r>
              <a:rPr lang="en-GB" sz="1200" b="0" dirty="0" smtClean="0">
                <a:latin typeface="Arial" panose="020B0604020202020204" pitchFamily="34" charset="0"/>
                <a:cs typeface="Arial" panose="020B0604020202020204" pitchFamily="34" charset="0"/>
              </a:rPr>
              <a:t>Power Point  or Word </a:t>
            </a:r>
            <a:endParaRPr lang="en-GB" sz="1200" b="0" dirty="0">
              <a:latin typeface="Arial" panose="020B0604020202020204" pitchFamily="34" charset="0"/>
              <a:cs typeface="Arial" panose="020B0604020202020204" pitchFamily="34" charset="0"/>
            </a:endParaRPr>
          </a:p>
        </p:txBody>
      </p:sp>
      <p:pic>
        <p:nvPicPr>
          <p:cNvPr id="11"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4"/>
          <p:cNvSpPr txBox="1">
            <a:spLocks/>
          </p:cNvSpPr>
          <p:nvPr/>
        </p:nvSpPr>
        <p:spPr bwMode="auto">
          <a:xfrm>
            <a:off x="5220071" y="1214598"/>
            <a:ext cx="3847147" cy="5211353"/>
          </a:xfrm>
          <a:prstGeom prst="rect">
            <a:avLst/>
          </a:prstGeom>
          <a:noFill/>
          <a:ln w="9525">
            <a:solidFill>
              <a:schemeClr val="tx1"/>
            </a:solidFill>
            <a:miter lim="800000"/>
            <a:headEnd/>
            <a:tailEnd/>
          </a:ln>
        </p:spPr>
        <p:txBody>
          <a:bodyPr vert="horz" wrap="square" lIns="80147" tIns="40074" rIns="80147" bIns="40074" numCol="1" anchor="t" anchorCtr="0" compatLnSpc="1">
            <a:prstTxWarp prst="textNoShape">
              <a:avLst/>
            </a:prstTxWarp>
          </a:bodyPr>
          <a:lstStyle>
            <a:lvl1pPr marL="300038" indent="-300038" algn="l" rtl="0" eaLnBrk="0" fontAlgn="base" hangingPunct="0">
              <a:spcBef>
                <a:spcPct val="20000"/>
              </a:spcBef>
              <a:spcAft>
                <a:spcPct val="0"/>
              </a:spcAft>
              <a:buFont typeface="Arial" charset="0"/>
              <a:buChar char="•"/>
              <a:defRPr sz="2800" b="1" kern="1200">
                <a:solidFill>
                  <a:schemeClr val="tx1"/>
                </a:solidFill>
                <a:latin typeface="HelveticaNeue LT 55 Roman" pitchFamily="34" charset="0"/>
                <a:ea typeface="+mn-ea"/>
                <a:cs typeface="+mn-cs"/>
              </a:defRPr>
            </a:lvl1pPr>
            <a:lvl2pPr marL="650875" indent="-650875" algn="l" rtl="0" eaLnBrk="0" fontAlgn="base" hangingPunct="0">
              <a:spcBef>
                <a:spcPct val="20000"/>
              </a:spcBef>
              <a:spcAft>
                <a:spcPct val="0"/>
              </a:spcAft>
              <a:buFont typeface="Arial" charset="0"/>
              <a:buChar char="–"/>
              <a:defRPr sz="2800" kern="1200">
                <a:solidFill>
                  <a:schemeClr val="tx1"/>
                </a:solidFill>
                <a:latin typeface="HelveticaNeue LT 55 Roman" pitchFamily="34" charset="0"/>
                <a:ea typeface="+mn-ea"/>
                <a:cs typeface="+mn-cs"/>
              </a:defRPr>
            </a:lvl2pPr>
            <a:lvl3pPr marL="233363" indent="-233363" algn="l" rtl="0" eaLnBrk="0" fontAlgn="base" hangingPunct="0">
              <a:spcBef>
                <a:spcPct val="20000"/>
              </a:spcBef>
              <a:spcAft>
                <a:spcPct val="0"/>
              </a:spcAft>
              <a:buFont typeface="Wingdings" pitchFamily="2" charset="2"/>
              <a:buChar char="•"/>
              <a:defRPr sz="1900" kern="1200">
                <a:solidFill>
                  <a:schemeClr val="tx1"/>
                </a:solidFill>
                <a:latin typeface="HelveticaNeue LT 55 Roman" pitchFamily="34" charset="0"/>
                <a:ea typeface="+mn-ea"/>
                <a:cs typeface="+mn-cs"/>
              </a:defRPr>
            </a:lvl3pPr>
            <a:lvl4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4pPr>
            <a:lvl5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charset="0"/>
              <a:buNone/>
            </a:pPr>
            <a:r>
              <a:rPr lang="en-GB" sz="1600" dirty="0" smtClean="0">
                <a:latin typeface="Arial" panose="020B0604020202020204" pitchFamily="34" charset="0"/>
                <a:cs typeface="Arial" panose="020B0604020202020204" pitchFamily="34" charset="0"/>
              </a:rPr>
              <a:t>Core project activities: </a:t>
            </a:r>
          </a:p>
          <a:p>
            <a:pPr marL="0" indent="0">
              <a:buFont typeface="Arial" charset="0"/>
              <a:buNone/>
            </a:pPr>
            <a:endParaRPr lang="en-GB" sz="1600" b="0" dirty="0">
              <a:latin typeface="Arial" panose="020B0604020202020204" pitchFamily="34" charset="0"/>
              <a:cs typeface="Arial" panose="020B0604020202020204" pitchFamily="34" charset="0"/>
            </a:endParaRPr>
          </a:p>
          <a:p>
            <a:pPr marL="0" indent="0">
              <a:buNone/>
            </a:pPr>
            <a:r>
              <a:rPr lang="en-GB" sz="1600" b="0" dirty="0" smtClean="0">
                <a:latin typeface="Arial" panose="020B0604020202020204" pitchFamily="34" charset="0"/>
                <a:cs typeface="Arial" panose="020B0604020202020204" pitchFamily="34" charset="0"/>
              </a:rPr>
              <a:t>Complete 12 </a:t>
            </a:r>
            <a:r>
              <a:rPr lang="en-GB" sz="1600" dirty="0" smtClean="0">
                <a:latin typeface="Arial" panose="020B0604020202020204" pitchFamily="34" charset="0"/>
                <a:cs typeface="Arial" panose="020B0604020202020204" pitchFamily="34" charset="0"/>
              </a:rPr>
              <a:t>tasks</a:t>
            </a:r>
            <a:r>
              <a:rPr lang="en-GB" sz="1600" b="0" dirty="0" smtClean="0">
                <a:latin typeface="Arial" panose="020B0604020202020204" pitchFamily="34" charset="0"/>
                <a:cs typeface="Arial" panose="020B0604020202020204" pitchFamily="34" charset="0"/>
              </a:rPr>
              <a:t> of Project Pitch, </a:t>
            </a:r>
            <a:r>
              <a:rPr lang="en-GB" sz="1600" b="0" dirty="0" smtClean="0">
                <a:latin typeface="Arial" panose="020B0604020202020204" pitchFamily="34" charset="0"/>
                <a:cs typeface="Arial" panose="020B0604020202020204" pitchFamily="34" charset="0"/>
              </a:rPr>
              <a:t>using:</a:t>
            </a:r>
            <a:endParaRPr lang="en-GB" sz="1600" b="0" dirty="0" smtClean="0">
              <a:latin typeface="Arial" panose="020B0604020202020204" pitchFamily="34" charset="0"/>
              <a:cs typeface="Arial" panose="020B0604020202020204" pitchFamily="34" charset="0"/>
            </a:endParaRPr>
          </a:p>
          <a:p>
            <a:pPr marL="0" indent="0">
              <a:buFont typeface="Arial" charset="0"/>
              <a:buNone/>
            </a:pPr>
            <a:endParaRPr lang="en-GB" sz="1600" b="0" dirty="0" smtClean="0">
              <a:latin typeface="Arial" panose="020B0604020202020204" pitchFamily="34" charset="0"/>
              <a:cs typeface="Arial" panose="020B0604020202020204" pitchFamily="34" charset="0"/>
            </a:endParaRPr>
          </a:p>
          <a:p>
            <a:pPr marL="0" indent="0">
              <a:buNone/>
            </a:pPr>
            <a:r>
              <a:rPr lang="en-GB" sz="1400" dirty="0" smtClean="0">
                <a:solidFill>
                  <a:srgbClr val="92D050"/>
                </a:solidFill>
                <a:latin typeface="Arial" panose="020B0604020202020204" pitchFamily="34" charset="0"/>
                <a:cs typeface="Arial" panose="020B0604020202020204" pitchFamily="34" charset="0"/>
              </a:rPr>
              <a:t>Research:</a:t>
            </a:r>
          </a:p>
          <a:p>
            <a:pPr marL="0" lvl="1" indent="0">
              <a:buNone/>
            </a:pPr>
            <a:endParaRPr lang="en-GB" sz="1200" b="0" dirty="0" smtClean="0">
              <a:latin typeface="Arial" panose="020B0604020202020204" pitchFamily="34" charset="0"/>
              <a:cs typeface="Arial" panose="020B0604020202020204" pitchFamily="34" charset="0"/>
            </a:endParaRPr>
          </a:p>
          <a:p>
            <a:pPr lvl="1">
              <a:spcBef>
                <a:spcPts val="0"/>
              </a:spcBef>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UK Ice-cream / Frozen Yoghurt sector</a:t>
            </a:r>
          </a:p>
          <a:p>
            <a:pPr marL="0" lvl="1" indent="0">
              <a:spcBef>
                <a:spcPts val="0"/>
              </a:spcBef>
              <a:spcAft>
                <a:spcPts val="600"/>
              </a:spcAft>
              <a:buNone/>
            </a:pPr>
            <a:endParaRPr lang="en-GB" sz="1200" dirty="0">
              <a:latin typeface="Arial" panose="020B0604020202020204" pitchFamily="34" charset="0"/>
              <a:cs typeface="Arial" panose="020B0604020202020204" pitchFamily="34" charset="0"/>
            </a:endParaRPr>
          </a:p>
          <a:p>
            <a:pPr lvl="1">
              <a:spcBef>
                <a:spcPts val="0"/>
              </a:spcBef>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Ben &amp; Jerry and key competitors </a:t>
            </a:r>
          </a:p>
          <a:p>
            <a:pPr lvl="1">
              <a:spcBef>
                <a:spcPts val="0"/>
              </a:spcBef>
              <a:spcAft>
                <a:spcPts val="600"/>
              </a:spcAft>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lvl="1">
              <a:spcBef>
                <a:spcPts val="0"/>
              </a:spcBef>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Carry out research with consumers </a:t>
            </a:r>
            <a:endParaRPr lang="en-GB" sz="1200" dirty="0">
              <a:latin typeface="Arial" panose="020B0604020202020204" pitchFamily="34" charset="0"/>
              <a:cs typeface="Arial" panose="020B0604020202020204" pitchFamily="34" charset="0"/>
            </a:endParaRPr>
          </a:p>
          <a:p>
            <a:pPr marL="0" indent="0">
              <a:buFont typeface="Arial" charset="0"/>
              <a:buNone/>
            </a:pPr>
            <a:endParaRPr lang="en-GB" sz="1400" b="0" dirty="0" smtClean="0">
              <a:latin typeface="Arial" panose="020B0604020202020204" pitchFamily="34" charset="0"/>
              <a:cs typeface="Arial" panose="020B0604020202020204" pitchFamily="34" charset="0"/>
            </a:endParaRPr>
          </a:p>
          <a:p>
            <a:pPr marL="0" indent="0">
              <a:buNone/>
            </a:pPr>
            <a:r>
              <a:rPr lang="en-GB" sz="1400" dirty="0">
                <a:solidFill>
                  <a:srgbClr val="92D050"/>
                </a:solidFill>
                <a:latin typeface="Arial" panose="020B0604020202020204" pitchFamily="34" charset="0"/>
                <a:cs typeface="Arial" panose="020B0604020202020204" pitchFamily="34" charset="0"/>
              </a:rPr>
              <a:t>Research: </a:t>
            </a:r>
            <a:r>
              <a:rPr lang="en-GB" sz="1200" b="0" dirty="0">
                <a:latin typeface="Arial" panose="020B0604020202020204" pitchFamily="34" charset="0"/>
                <a:cs typeface="Arial" panose="020B0604020202020204" pitchFamily="34" charset="0"/>
              </a:rPr>
              <a:t>Design a </a:t>
            </a:r>
            <a:r>
              <a:rPr lang="en-GB" sz="1200" b="0" dirty="0">
                <a:latin typeface="Arial" panose="020B0604020202020204" pitchFamily="34" charset="0"/>
                <a:cs typeface="Arial" panose="020B0604020202020204" pitchFamily="34" charset="0"/>
              </a:rPr>
              <a:t>q</a:t>
            </a:r>
            <a:r>
              <a:rPr lang="en-GB" sz="1200" b="0" dirty="0" smtClean="0">
                <a:latin typeface="Arial" panose="020B0604020202020204" pitchFamily="34" charset="0"/>
                <a:cs typeface="Arial" panose="020B0604020202020204" pitchFamily="34" charset="0"/>
              </a:rPr>
              <a:t>uestionnaire, </a:t>
            </a:r>
            <a:r>
              <a:rPr lang="en-GB" sz="1200" b="0" dirty="0" err="1">
                <a:latin typeface="Arial" panose="020B0604020202020204" pitchFamily="34" charset="0"/>
                <a:cs typeface="Arial" panose="020B0604020202020204" pitchFamily="34" charset="0"/>
              </a:rPr>
              <a:t>v</a:t>
            </a:r>
            <a:r>
              <a:rPr lang="en-GB" sz="1200" b="0" dirty="0" err="1" smtClean="0">
                <a:latin typeface="Arial" panose="020B0604020202020204" pitchFamily="34" charset="0"/>
                <a:cs typeface="Arial" panose="020B0604020202020204" pitchFamily="34" charset="0"/>
              </a:rPr>
              <a:t>ox</a:t>
            </a:r>
            <a:r>
              <a:rPr lang="en-GB" sz="1200" b="0" dirty="0" smtClean="0">
                <a:latin typeface="Arial" panose="020B0604020202020204" pitchFamily="34" charset="0"/>
                <a:cs typeface="Arial" panose="020B0604020202020204" pitchFamily="34" charset="0"/>
              </a:rPr>
              <a:t> pop </a:t>
            </a:r>
            <a:r>
              <a:rPr lang="en-GB" sz="1200" b="0" dirty="0">
                <a:latin typeface="Arial" panose="020B0604020202020204" pitchFamily="34" charset="0"/>
                <a:cs typeface="Arial" panose="020B0604020202020204" pitchFamily="34" charset="0"/>
              </a:rPr>
              <a:t>or conduct a focus group </a:t>
            </a:r>
          </a:p>
          <a:p>
            <a:pPr marL="0" indent="0">
              <a:buFont typeface="Arial" charset="0"/>
              <a:buNone/>
            </a:pPr>
            <a:endParaRPr lang="en-GB" sz="1400" b="0" dirty="0">
              <a:latin typeface="Arial" panose="020B0604020202020204" pitchFamily="34" charset="0"/>
              <a:cs typeface="Arial" panose="020B0604020202020204" pitchFamily="34" charset="0"/>
            </a:endParaRPr>
          </a:p>
          <a:p>
            <a:pPr marL="0" indent="0">
              <a:buNone/>
            </a:pPr>
            <a:r>
              <a:rPr lang="en-GB" sz="1400" dirty="0" smtClean="0">
                <a:solidFill>
                  <a:srgbClr val="92D050"/>
                </a:solidFill>
                <a:latin typeface="Arial" panose="020B0604020202020204" pitchFamily="34" charset="0"/>
                <a:cs typeface="Arial" panose="020B0604020202020204" pitchFamily="34" charset="0"/>
              </a:rPr>
              <a:t>Include </a:t>
            </a:r>
            <a:r>
              <a:rPr lang="en-GB" sz="1400" dirty="0" smtClean="0">
                <a:solidFill>
                  <a:srgbClr val="92D050"/>
                </a:solidFill>
                <a:latin typeface="Arial" panose="020B0604020202020204" pitchFamily="34" charset="0"/>
                <a:cs typeface="Arial" panose="020B0604020202020204" pitchFamily="34" charset="0"/>
              </a:rPr>
              <a:t>examples</a:t>
            </a:r>
            <a:r>
              <a:rPr lang="en-GB" sz="1400" dirty="0" smtClean="0">
                <a:solidFill>
                  <a:srgbClr val="92D050"/>
                </a:solidFill>
                <a:latin typeface="Arial" panose="020B0604020202020204" pitchFamily="34" charset="0"/>
                <a:cs typeface="Arial" panose="020B0604020202020204" pitchFamily="34" charset="0"/>
              </a:rPr>
              <a:t>: </a:t>
            </a:r>
            <a:r>
              <a:rPr lang="en-GB" sz="1200" b="0" dirty="0" smtClean="0">
                <a:latin typeface="Arial" panose="020B0604020202020204" pitchFamily="34" charset="0"/>
                <a:cs typeface="Arial" panose="020B0604020202020204" pitchFamily="34" charset="0"/>
              </a:rPr>
              <a:t>Articles</a:t>
            </a:r>
            <a:r>
              <a:rPr lang="en-GB" sz="1200" b="0" dirty="0" smtClean="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v</a:t>
            </a:r>
            <a:r>
              <a:rPr lang="en-GB" sz="1200" b="0" dirty="0" smtClean="0">
                <a:latin typeface="Arial" panose="020B0604020202020204" pitchFamily="34" charset="0"/>
                <a:cs typeface="Arial" panose="020B0604020202020204" pitchFamily="34" charset="0"/>
              </a:rPr>
              <a:t>ideos or </a:t>
            </a:r>
            <a:r>
              <a:rPr lang="en-GB" sz="1200" b="0" dirty="0">
                <a:latin typeface="Arial" panose="020B0604020202020204" pitchFamily="34" charset="0"/>
                <a:cs typeface="Arial" panose="020B0604020202020204" pitchFamily="34" charset="0"/>
              </a:rPr>
              <a:t>v</a:t>
            </a:r>
            <a:r>
              <a:rPr lang="en-GB" sz="1200" b="0" dirty="0" smtClean="0">
                <a:latin typeface="Arial" panose="020B0604020202020204" pitchFamily="34" charset="0"/>
                <a:cs typeface="Arial" panose="020B0604020202020204" pitchFamily="34" charset="0"/>
              </a:rPr>
              <a:t>isual </a:t>
            </a:r>
            <a:r>
              <a:rPr lang="en-GB" sz="1200" b="0" dirty="0">
                <a:latin typeface="Arial" panose="020B0604020202020204" pitchFamily="34" charset="0"/>
                <a:cs typeface="Arial" panose="020B0604020202020204" pitchFamily="34" charset="0"/>
              </a:rPr>
              <a:t>i</a:t>
            </a:r>
            <a:r>
              <a:rPr lang="en-GB" sz="1200" b="0" dirty="0" smtClean="0">
                <a:latin typeface="Arial" panose="020B0604020202020204" pitchFamily="34" charset="0"/>
                <a:cs typeface="Arial" panose="020B0604020202020204" pitchFamily="34" charset="0"/>
              </a:rPr>
              <a:t>mages </a:t>
            </a:r>
            <a:r>
              <a:rPr lang="en-GB" sz="1200" b="0" dirty="0" smtClean="0">
                <a:latin typeface="Arial" panose="020B0604020202020204" pitchFamily="34" charset="0"/>
                <a:cs typeface="Arial" panose="020B0604020202020204" pitchFamily="34" charset="0"/>
              </a:rPr>
              <a:t>to bring alive your answers, examples and research </a:t>
            </a:r>
            <a:endParaRPr lang="en-GB" sz="1400" b="0" dirty="0">
              <a:latin typeface="Arial" panose="020B0604020202020204" pitchFamily="34" charset="0"/>
              <a:cs typeface="Arial" panose="020B0604020202020204" pitchFamily="34" charset="0"/>
            </a:endParaRPr>
          </a:p>
          <a:p>
            <a:pPr marL="0" indent="0">
              <a:buFont typeface="Arial" charset="0"/>
              <a:buNone/>
            </a:pPr>
            <a:endParaRPr lang="en-GB" sz="1600" b="0" dirty="0"/>
          </a:p>
        </p:txBody>
      </p:sp>
    </p:spTree>
    <p:extLst>
      <p:ext uri="{BB962C8B-B14F-4D97-AF65-F5344CB8AC3E}">
        <p14:creationId xmlns:p14="http://schemas.microsoft.com/office/powerpoint/2010/main" val="2733479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latin typeface="Arial" panose="020B0604020202020204" pitchFamily="34" charset="0"/>
                <a:cs typeface="Arial" panose="020B0604020202020204" pitchFamily="34" charset="0"/>
              </a:rPr>
              <a:t>Pitch Questions </a:t>
            </a:r>
            <a:endParaRPr lang="en-GB" sz="3200"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32115" y="908721"/>
            <a:ext cx="8526463" cy="2520279"/>
          </a:xfrm>
          <a:ln>
            <a:solidFill>
              <a:schemeClr val="tx1"/>
            </a:solidFill>
          </a:ln>
        </p:spPr>
        <p:txBody>
          <a:bodyPr/>
          <a:lstStyle/>
          <a:p>
            <a:pPr marL="0" indent="0">
              <a:buNone/>
            </a:pPr>
            <a:endParaRPr lang="en-GB" sz="1600" b="0" dirty="0" smtClean="0"/>
          </a:p>
          <a:p>
            <a:pPr marL="0" indent="0">
              <a:buNone/>
            </a:pPr>
            <a:r>
              <a:rPr lang="en-GB" sz="2000" dirty="0" smtClean="0"/>
              <a:t> </a:t>
            </a:r>
            <a:r>
              <a:rPr lang="en-GB" sz="2000" dirty="0" smtClean="0">
                <a:latin typeface="Arial" panose="020B0604020202020204" pitchFamily="34" charset="0"/>
                <a:cs typeface="Arial" panose="020B0604020202020204" pitchFamily="34" charset="0"/>
              </a:rPr>
              <a:t>Task 1: </a:t>
            </a:r>
            <a:r>
              <a:rPr lang="en-GB" sz="2000" b="0" dirty="0" smtClean="0">
                <a:latin typeface="Arial" panose="020B0604020202020204" pitchFamily="34" charset="0"/>
                <a:cs typeface="Arial" panose="020B0604020202020204" pitchFamily="34" charset="0"/>
              </a:rPr>
              <a:t>Explain your agency’s definition of </a:t>
            </a:r>
            <a:r>
              <a:rPr lang="en-GB" sz="2000" dirty="0" smtClean="0">
                <a:solidFill>
                  <a:srgbClr val="92D050"/>
                </a:solidFill>
                <a:latin typeface="Arial" panose="020B0604020202020204" pitchFamily="34" charset="0"/>
                <a:cs typeface="Arial" panose="020B0604020202020204" pitchFamily="34" charset="0"/>
              </a:rPr>
              <a:t>what Marketing is?</a:t>
            </a:r>
          </a:p>
          <a:p>
            <a:pPr marL="0" indent="0">
              <a:buNone/>
            </a:pPr>
            <a:endParaRPr lang="en-GB" sz="1600" b="0" dirty="0" smtClean="0">
              <a:latin typeface="Arial" panose="020B0604020202020204" pitchFamily="34" charset="0"/>
              <a:cs typeface="Arial" panose="020B0604020202020204" pitchFamily="34" charset="0"/>
            </a:endParaRPr>
          </a:p>
          <a:p>
            <a:pPr marL="0" indent="0">
              <a:buNone/>
            </a:pPr>
            <a:endParaRPr lang="en-GB" sz="1800" b="0" dirty="0" smtClean="0">
              <a:latin typeface="Arial" panose="020B0604020202020204" pitchFamily="34" charset="0"/>
              <a:cs typeface="Arial" panose="020B0604020202020204" pitchFamily="34" charset="0"/>
            </a:endParaRPr>
          </a:p>
          <a:p>
            <a:pPr marL="0" indent="0">
              <a:buNone/>
            </a:pPr>
            <a:r>
              <a:rPr lang="en-GB" sz="1600" b="0" dirty="0" smtClean="0">
                <a:latin typeface="Arial" panose="020B0604020202020204" pitchFamily="34" charset="0"/>
                <a:cs typeface="Arial" panose="020B0604020202020204" pitchFamily="34" charset="0"/>
              </a:rPr>
              <a:t>(e.g. provide some examples from the </a:t>
            </a:r>
            <a:r>
              <a:rPr lang="en-GB" sz="1600" dirty="0" smtClean="0">
                <a:solidFill>
                  <a:srgbClr val="92D050"/>
                </a:solidFill>
                <a:latin typeface="Arial" panose="020B0604020202020204" pitchFamily="34" charset="0"/>
                <a:cs typeface="Arial" panose="020B0604020202020204" pitchFamily="34" charset="0"/>
              </a:rPr>
              <a:t>client’s sector as well as others</a:t>
            </a:r>
            <a:r>
              <a:rPr lang="en-GB" sz="1600" b="0" dirty="0" smtClean="0">
                <a:latin typeface="Arial" panose="020B0604020202020204" pitchFamily="34" charset="0"/>
                <a:cs typeface="Arial" panose="020B0604020202020204" pitchFamily="34" charset="0"/>
              </a:rPr>
              <a:t>. Research examples of marketing activities which are recognised as being successful)</a:t>
            </a:r>
            <a:endParaRPr lang="en-GB" sz="1600" b="0" dirty="0">
              <a:latin typeface="Arial" panose="020B0604020202020204" pitchFamily="34" charset="0"/>
              <a:cs typeface="Arial" panose="020B0604020202020204" pitchFamily="34" charset="0"/>
            </a:endParaRPr>
          </a:p>
          <a:p>
            <a:pPr marL="0" indent="0">
              <a:buNone/>
            </a:pPr>
            <a:endParaRPr lang="en-GB" sz="1600" b="0" dirty="0" smtClean="0"/>
          </a:p>
          <a:p>
            <a:pPr marL="0" indent="0">
              <a:buNone/>
            </a:pPr>
            <a:endParaRPr lang="en-GB" sz="1600" b="0" dirty="0"/>
          </a:p>
          <a:p>
            <a:pPr marL="0" indent="0">
              <a:buNone/>
            </a:pPr>
            <a:endParaRPr lang="en-GB" sz="1600" b="0" dirty="0" smtClean="0"/>
          </a:p>
          <a:p>
            <a:pPr marL="0" indent="0">
              <a:buNone/>
            </a:pPr>
            <a:endParaRPr lang="en-GB" sz="1600" b="0" dirty="0"/>
          </a:p>
          <a:p>
            <a:pPr marL="0" indent="0">
              <a:buNone/>
            </a:pPr>
            <a:r>
              <a:rPr lang="en-GB" sz="1600" b="0" dirty="0" smtClean="0"/>
              <a:t> </a:t>
            </a:r>
            <a:endParaRPr lang="en-GB" sz="1600" b="0" dirty="0"/>
          </a:p>
        </p:txBody>
      </p:sp>
      <p:sp>
        <p:nvSpPr>
          <p:cNvPr id="9" name="Content Placeholder 4"/>
          <p:cNvSpPr txBox="1">
            <a:spLocks/>
          </p:cNvSpPr>
          <p:nvPr/>
        </p:nvSpPr>
        <p:spPr bwMode="auto">
          <a:xfrm>
            <a:off x="15766" y="3789040"/>
            <a:ext cx="8526463" cy="2808312"/>
          </a:xfrm>
          <a:prstGeom prst="rect">
            <a:avLst/>
          </a:prstGeom>
          <a:noFill/>
          <a:ln w="9525">
            <a:solidFill>
              <a:schemeClr val="tx1"/>
            </a:solidFill>
            <a:miter lim="800000"/>
            <a:headEnd/>
            <a:tailEnd/>
          </a:ln>
        </p:spPr>
        <p:txBody>
          <a:bodyPr vert="horz" wrap="square" lIns="80147" tIns="40074" rIns="80147" bIns="40074" numCol="1" anchor="t" anchorCtr="0" compatLnSpc="1">
            <a:prstTxWarp prst="textNoShape">
              <a:avLst/>
            </a:prstTxWarp>
          </a:bodyPr>
          <a:lstStyle>
            <a:lvl1pPr marL="300038" indent="-300038" algn="l" rtl="0" eaLnBrk="0" fontAlgn="base" hangingPunct="0">
              <a:spcBef>
                <a:spcPct val="20000"/>
              </a:spcBef>
              <a:spcAft>
                <a:spcPct val="0"/>
              </a:spcAft>
              <a:buFont typeface="Arial" charset="0"/>
              <a:buChar char="•"/>
              <a:defRPr sz="2800" b="1" kern="1200">
                <a:solidFill>
                  <a:schemeClr val="tx1"/>
                </a:solidFill>
                <a:latin typeface="HelveticaNeue LT 55 Roman" pitchFamily="34" charset="0"/>
                <a:ea typeface="+mn-ea"/>
                <a:cs typeface="+mn-cs"/>
              </a:defRPr>
            </a:lvl1pPr>
            <a:lvl2pPr marL="650875" indent="-650875" algn="l" rtl="0" eaLnBrk="0" fontAlgn="base" hangingPunct="0">
              <a:spcBef>
                <a:spcPct val="20000"/>
              </a:spcBef>
              <a:spcAft>
                <a:spcPct val="0"/>
              </a:spcAft>
              <a:buFont typeface="Arial" charset="0"/>
              <a:buChar char="–"/>
              <a:defRPr sz="2800" kern="1200">
                <a:solidFill>
                  <a:schemeClr val="tx1"/>
                </a:solidFill>
                <a:latin typeface="HelveticaNeue LT 55 Roman" pitchFamily="34" charset="0"/>
                <a:ea typeface="+mn-ea"/>
                <a:cs typeface="+mn-cs"/>
              </a:defRPr>
            </a:lvl2pPr>
            <a:lvl3pPr marL="233363" indent="-233363" algn="l" rtl="0" eaLnBrk="0" fontAlgn="base" hangingPunct="0">
              <a:spcBef>
                <a:spcPct val="20000"/>
              </a:spcBef>
              <a:spcAft>
                <a:spcPct val="0"/>
              </a:spcAft>
              <a:buFont typeface="Wingdings" pitchFamily="2" charset="2"/>
              <a:buChar char="•"/>
              <a:defRPr sz="1900" kern="1200">
                <a:solidFill>
                  <a:schemeClr val="tx1"/>
                </a:solidFill>
                <a:latin typeface="HelveticaNeue LT 55 Roman" pitchFamily="34" charset="0"/>
                <a:ea typeface="+mn-ea"/>
                <a:cs typeface="+mn-cs"/>
              </a:defRPr>
            </a:lvl3pPr>
            <a:lvl4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4pPr>
            <a:lvl5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en-GB" sz="2000" dirty="0" smtClean="0"/>
              <a:t> </a:t>
            </a:r>
            <a:r>
              <a:rPr lang="en-GB" sz="2000" dirty="0" smtClean="0">
                <a:latin typeface="Arial" panose="020B0604020202020204" pitchFamily="34" charset="0"/>
                <a:cs typeface="Arial" panose="020B0604020202020204" pitchFamily="34" charset="0"/>
              </a:rPr>
              <a:t>Task 2: </a:t>
            </a:r>
            <a:r>
              <a:rPr lang="en-GB" sz="2000" dirty="0">
                <a:latin typeface="Arial" panose="020B0604020202020204" pitchFamily="34" charset="0"/>
                <a:cs typeface="Arial" panose="020B0604020202020204" pitchFamily="34" charset="0"/>
              </a:rPr>
              <a:t>Provide 2 </a:t>
            </a:r>
            <a:r>
              <a:rPr lang="en-GB" sz="2000" u="sng" dirty="0">
                <a:latin typeface="Arial" panose="020B0604020202020204" pitchFamily="34" charset="0"/>
                <a:cs typeface="Arial" panose="020B0604020202020204" pitchFamily="34" charset="0"/>
              </a:rPr>
              <a:t>great</a:t>
            </a:r>
            <a:r>
              <a:rPr lang="en-GB" sz="2000" dirty="0">
                <a:latin typeface="Arial" panose="020B0604020202020204" pitchFamily="34" charset="0"/>
                <a:cs typeface="Arial" panose="020B0604020202020204" pitchFamily="34" charset="0"/>
              </a:rPr>
              <a:t> examples </a:t>
            </a:r>
            <a:r>
              <a:rPr lang="en-GB" sz="2000" b="0" dirty="0" smtClean="0">
                <a:latin typeface="Arial" panose="020B0604020202020204" pitchFamily="34" charset="0"/>
                <a:cs typeface="Arial" panose="020B0604020202020204" pitchFamily="34" charset="0"/>
              </a:rPr>
              <a:t>of *Marketing </a:t>
            </a:r>
            <a:r>
              <a:rPr lang="en-GB" sz="2000" b="0" dirty="0" smtClean="0">
                <a:latin typeface="Arial" panose="020B0604020202020204" pitchFamily="34" charset="0"/>
                <a:cs typeface="Arial" panose="020B0604020202020204" pitchFamily="34" charset="0"/>
              </a:rPr>
              <a:t>Promotion  </a:t>
            </a:r>
            <a:endParaRPr lang="en-GB" sz="2000" b="0" dirty="0" smtClean="0">
              <a:latin typeface="Arial" panose="020B0604020202020204" pitchFamily="34" charset="0"/>
              <a:cs typeface="Arial" panose="020B0604020202020204" pitchFamily="34" charset="0"/>
            </a:endParaRPr>
          </a:p>
          <a:p>
            <a:pPr marL="0" indent="0">
              <a:buNone/>
            </a:pPr>
            <a:endParaRPr lang="en-GB" sz="1800" b="0" dirty="0">
              <a:latin typeface="Arial" panose="020B0604020202020204" pitchFamily="34" charset="0"/>
              <a:cs typeface="Arial" panose="020B0604020202020204" pitchFamily="34" charset="0"/>
            </a:endParaRPr>
          </a:p>
          <a:p>
            <a:pPr marL="0" indent="0">
              <a:buNone/>
            </a:pPr>
            <a:r>
              <a:rPr lang="en-GB" sz="1600" b="0" dirty="0" smtClean="0">
                <a:latin typeface="Arial" panose="020B0604020202020204" pitchFamily="34" charset="0"/>
                <a:cs typeface="Arial" panose="020B0604020202020204" pitchFamily="34" charset="0"/>
              </a:rPr>
              <a:t>(e.g. to show the client and give </a:t>
            </a:r>
            <a:r>
              <a:rPr lang="en-GB" sz="1600" b="0" dirty="0">
                <a:latin typeface="Arial" panose="020B0604020202020204" pitchFamily="34" charset="0"/>
                <a:cs typeface="Arial" panose="020B0604020202020204" pitchFamily="34" charset="0"/>
              </a:rPr>
              <a:t>your reasons for </a:t>
            </a:r>
            <a:r>
              <a:rPr lang="en-GB" sz="1600" dirty="0">
                <a:solidFill>
                  <a:srgbClr val="92D050"/>
                </a:solidFill>
                <a:latin typeface="Arial" panose="020B0604020202020204" pitchFamily="34" charset="0"/>
                <a:cs typeface="Arial" panose="020B0604020202020204" pitchFamily="34" charset="0"/>
              </a:rPr>
              <a:t>‘why’</a:t>
            </a:r>
            <a:r>
              <a:rPr lang="en-GB" sz="1600" dirty="0">
                <a:latin typeface="Arial" panose="020B0604020202020204" pitchFamily="34" charset="0"/>
                <a:cs typeface="Arial" panose="020B0604020202020204" pitchFamily="34" charset="0"/>
              </a:rPr>
              <a:t> </a:t>
            </a:r>
            <a:r>
              <a:rPr lang="en-GB" sz="1600" b="0" dirty="0">
                <a:latin typeface="Arial" panose="020B0604020202020204" pitchFamily="34" charset="0"/>
                <a:cs typeface="Arial" panose="020B0604020202020204" pitchFamily="34" charset="0"/>
              </a:rPr>
              <a:t>you selected</a:t>
            </a:r>
            <a:r>
              <a:rPr lang="en-GB" sz="1600" dirty="0">
                <a:latin typeface="Arial" panose="020B0604020202020204" pitchFamily="34" charset="0"/>
                <a:cs typeface="Arial" panose="020B0604020202020204" pitchFamily="34" charset="0"/>
              </a:rPr>
              <a:t> </a:t>
            </a:r>
            <a:r>
              <a:rPr lang="en-GB" sz="1600" b="0" u="sng" dirty="0">
                <a:latin typeface="Arial" panose="020B0604020202020204" pitchFamily="34" charset="0"/>
                <a:cs typeface="Arial" panose="020B0604020202020204" pitchFamily="34" charset="0"/>
              </a:rPr>
              <a:t>each</a:t>
            </a:r>
            <a:r>
              <a:rPr lang="en-GB" sz="1600" b="0" dirty="0">
                <a:latin typeface="Arial" panose="020B0604020202020204" pitchFamily="34" charset="0"/>
                <a:cs typeface="Arial" panose="020B0604020202020204" pitchFamily="34" charset="0"/>
              </a:rPr>
              <a:t> </a:t>
            </a:r>
            <a:r>
              <a:rPr lang="en-GB" sz="1600" b="0" dirty="0" smtClean="0">
                <a:latin typeface="Arial" panose="020B0604020202020204" pitchFamily="34" charset="0"/>
                <a:cs typeface="Arial" panose="020B0604020202020204" pitchFamily="34" charset="0"/>
              </a:rPr>
              <a:t>example</a:t>
            </a:r>
            <a:r>
              <a:rPr lang="en-GB" sz="1600" b="0" dirty="0">
                <a:latin typeface="Arial" panose="020B0604020202020204" pitchFamily="34" charset="0"/>
                <a:cs typeface="Arial" panose="020B0604020202020204" pitchFamily="34" charset="0"/>
              </a:rPr>
              <a:t> </a:t>
            </a:r>
            <a:r>
              <a:rPr lang="en-GB" sz="1600" b="0" dirty="0" smtClean="0">
                <a:latin typeface="Arial" panose="020B0604020202020204" pitchFamily="34" charset="0"/>
                <a:cs typeface="Arial" panose="020B0604020202020204" pitchFamily="34" charset="0"/>
              </a:rPr>
              <a:t>(you </a:t>
            </a:r>
            <a:r>
              <a:rPr lang="en-GB" sz="1600" b="0" dirty="0" smtClean="0">
                <a:latin typeface="Arial" panose="020B0604020202020204" pitchFamily="34" charset="0"/>
                <a:cs typeface="Arial" panose="020B0604020202020204" pitchFamily="34" charset="0"/>
              </a:rPr>
              <a:t>can include some poor examples as well)</a:t>
            </a:r>
            <a:endParaRPr lang="en-GB" sz="1600" b="0" dirty="0">
              <a:latin typeface="Arial" panose="020B0604020202020204" pitchFamily="34" charset="0"/>
              <a:cs typeface="Arial" panose="020B0604020202020204" pitchFamily="34" charset="0"/>
            </a:endParaRPr>
          </a:p>
          <a:p>
            <a:pPr marL="0" indent="0">
              <a:buFont typeface="Arial" charset="0"/>
              <a:buNone/>
            </a:pPr>
            <a:endParaRPr lang="en-GB" sz="1800" b="0" dirty="0" smtClean="0">
              <a:latin typeface="Arial" panose="020B0604020202020204" pitchFamily="34" charset="0"/>
              <a:cs typeface="Arial" panose="020B0604020202020204" pitchFamily="34" charset="0"/>
            </a:endParaRPr>
          </a:p>
          <a:p>
            <a:pPr marL="0" indent="0">
              <a:buNone/>
            </a:pPr>
            <a:r>
              <a:rPr lang="en-GB" sz="1600" b="0" dirty="0" smtClean="0">
                <a:latin typeface="Arial" panose="020B0604020202020204" pitchFamily="34" charset="0"/>
                <a:cs typeface="Arial" panose="020B0604020202020204" pitchFamily="34" charset="0"/>
              </a:rPr>
              <a:t>(* </a:t>
            </a:r>
            <a:r>
              <a:rPr lang="en-GB" sz="1600" b="0" dirty="0" smtClean="0">
                <a:latin typeface="Arial" panose="020B0604020202020204" pitchFamily="34" charset="0"/>
                <a:cs typeface="Arial" panose="020B0604020202020204" pitchFamily="34" charset="0"/>
              </a:rPr>
              <a:t>e.g</a:t>
            </a:r>
            <a:r>
              <a:rPr lang="en-GB" sz="1600" b="0" dirty="0">
                <a:latin typeface="Arial" panose="020B0604020202020204" pitchFamily="34" charset="0"/>
                <a:cs typeface="Arial" panose="020B0604020202020204" pitchFamily="34" charset="0"/>
              </a:rPr>
              <a:t>. </a:t>
            </a:r>
            <a:r>
              <a:rPr lang="en-GB" sz="1600" b="0" dirty="0" smtClean="0">
                <a:latin typeface="Arial" panose="020B0604020202020204" pitchFamily="34" charset="0"/>
                <a:cs typeface="Arial" panose="020B0604020202020204" pitchFamily="34" charset="0"/>
              </a:rPr>
              <a:t>Not necessarily for Ben &amp; </a:t>
            </a:r>
            <a:r>
              <a:rPr lang="en-GB" sz="1600" b="0" dirty="0" smtClean="0">
                <a:latin typeface="Arial" panose="020B0604020202020204" pitchFamily="34" charset="0"/>
                <a:cs typeface="Arial" panose="020B0604020202020204" pitchFamily="34" charset="0"/>
              </a:rPr>
              <a:t>Jerry’s </a:t>
            </a:r>
            <a:r>
              <a:rPr lang="en-GB" sz="1600" b="0" dirty="0" smtClean="0">
                <a:latin typeface="Arial" panose="020B0604020202020204" pitchFamily="34" charset="0"/>
                <a:cs typeface="Arial" panose="020B0604020202020204" pitchFamily="34" charset="0"/>
              </a:rPr>
              <a:t>or it </a:t>
            </a:r>
            <a:r>
              <a:rPr lang="en-GB" sz="1600" b="0" dirty="0" smtClean="0">
                <a:latin typeface="Arial" panose="020B0604020202020204" pitchFamily="34" charset="0"/>
                <a:cs typeface="Arial" panose="020B0604020202020204" pitchFamily="34" charset="0"/>
              </a:rPr>
              <a:t>competitors’ </a:t>
            </a:r>
            <a:r>
              <a:rPr lang="en-GB" sz="1600" b="0" dirty="0">
                <a:latin typeface="Arial" panose="020B0604020202020204" pitchFamily="34" charset="0"/>
                <a:cs typeface="Arial" panose="020B0604020202020204" pitchFamily="34" charset="0"/>
              </a:rPr>
              <a:t>a</a:t>
            </a:r>
            <a:r>
              <a:rPr lang="en-GB" sz="1600" b="0" dirty="0" smtClean="0">
                <a:latin typeface="Arial" panose="020B0604020202020204" pitchFamily="34" charset="0"/>
                <a:cs typeface="Arial" panose="020B0604020202020204" pitchFamily="34" charset="0"/>
              </a:rPr>
              <a:t>dverts </a:t>
            </a:r>
            <a:r>
              <a:rPr lang="en-GB" sz="1600" b="0" dirty="0" smtClean="0">
                <a:latin typeface="Arial" panose="020B0604020202020204" pitchFamily="34" charset="0"/>
                <a:cs typeface="Arial" panose="020B0604020202020204" pitchFamily="34" charset="0"/>
              </a:rPr>
              <a:t>(Video, TV, Press, Posters, Digital), Social Media, Promotions</a:t>
            </a:r>
            <a:r>
              <a:rPr lang="en-GB" sz="1600" b="0" dirty="0">
                <a:latin typeface="Arial" panose="020B0604020202020204" pitchFamily="34" charset="0"/>
                <a:cs typeface="Arial" panose="020B0604020202020204" pitchFamily="34" charset="0"/>
              </a:rPr>
              <a:t>, </a:t>
            </a:r>
            <a:r>
              <a:rPr lang="en-GB" sz="1600" b="0" dirty="0" smtClean="0">
                <a:latin typeface="Arial" panose="020B0604020202020204" pitchFamily="34" charset="0"/>
                <a:cs typeface="Arial" panose="020B0604020202020204" pitchFamily="34" charset="0"/>
              </a:rPr>
              <a:t>Sponsorship) </a:t>
            </a:r>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3080" name="Picture 8" descr="C:\Program Files (x86)\Microsoft Office\MEDIA\OFFICE14\Bullets\BD14829_.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52156" y="-3614749"/>
            <a:ext cx="45719" cy="4571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Ben &amp; Jerry's logo"/>
          <p:cNvPicPr>
            <a:picLocks noChangeAspect="1" noChangeArrowheads="1"/>
          </p:cNvPicPr>
          <p:nvPr/>
        </p:nvPicPr>
        <p:blipFill rotWithShape="1">
          <a:blip r:embed="rId3">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718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latin typeface="Arial" panose="020B0604020202020204" pitchFamily="34" charset="0"/>
                <a:cs typeface="Arial" panose="020B0604020202020204" pitchFamily="34" charset="0"/>
              </a:rPr>
              <a:t>Pitch Questions </a:t>
            </a:r>
            <a:endParaRPr lang="en-GB" sz="3200" dirty="0">
              <a:solidFill>
                <a:schemeClr val="tx1"/>
              </a:solidFill>
              <a:latin typeface="Arial" panose="020B0604020202020204" pitchFamily="34" charset="0"/>
              <a:cs typeface="Arial" panose="020B0604020202020204" pitchFamily="34" charset="0"/>
            </a:endParaRPr>
          </a:p>
        </p:txBody>
      </p:sp>
      <p:sp>
        <p:nvSpPr>
          <p:cNvPr id="9" name="Content Placeholder 4"/>
          <p:cNvSpPr txBox="1">
            <a:spLocks/>
          </p:cNvSpPr>
          <p:nvPr/>
        </p:nvSpPr>
        <p:spPr bwMode="auto">
          <a:xfrm>
            <a:off x="155575" y="3284984"/>
            <a:ext cx="8736905" cy="3312368"/>
          </a:xfrm>
          <a:prstGeom prst="rect">
            <a:avLst/>
          </a:prstGeom>
          <a:noFill/>
          <a:ln w="9525">
            <a:solidFill>
              <a:schemeClr val="tx1"/>
            </a:solidFill>
            <a:miter lim="800000"/>
            <a:headEnd/>
            <a:tailEnd/>
          </a:ln>
        </p:spPr>
        <p:txBody>
          <a:bodyPr vert="horz" wrap="square" lIns="80147" tIns="40074" rIns="80147" bIns="40074" numCol="1" anchor="t" anchorCtr="0" compatLnSpc="1">
            <a:prstTxWarp prst="textNoShape">
              <a:avLst/>
            </a:prstTxWarp>
          </a:bodyPr>
          <a:lstStyle>
            <a:lvl1pPr marL="300038" indent="-300038" algn="l" rtl="0" eaLnBrk="0" fontAlgn="base" hangingPunct="0">
              <a:spcBef>
                <a:spcPct val="20000"/>
              </a:spcBef>
              <a:spcAft>
                <a:spcPct val="0"/>
              </a:spcAft>
              <a:buFont typeface="Arial" charset="0"/>
              <a:buChar char="•"/>
              <a:defRPr sz="2800" b="1" kern="1200">
                <a:solidFill>
                  <a:schemeClr val="tx1"/>
                </a:solidFill>
                <a:latin typeface="HelveticaNeue LT 55 Roman" pitchFamily="34" charset="0"/>
                <a:ea typeface="+mn-ea"/>
                <a:cs typeface="+mn-cs"/>
              </a:defRPr>
            </a:lvl1pPr>
            <a:lvl2pPr marL="650875" indent="-650875" algn="l" rtl="0" eaLnBrk="0" fontAlgn="base" hangingPunct="0">
              <a:spcBef>
                <a:spcPct val="20000"/>
              </a:spcBef>
              <a:spcAft>
                <a:spcPct val="0"/>
              </a:spcAft>
              <a:buFont typeface="Arial" charset="0"/>
              <a:buChar char="–"/>
              <a:defRPr sz="2800" kern="1200">
                <a:solidFill>
                  <a:schemeClr val="tx1"/>
                </a:solidFill>
                <a:latin typeface="HelveticaNeue LT 55 Roman" pitchFamily="34" charset="0"/>
                <a:ea typeface="+mn-ea"/>
                <a:cs typeface="+mn-cs"/>
              </a:defRPr>
            </a:lvl2pPr>
            <a:lvl3pPr marL="233363" indent="-233363" algn="l" rtl="0" eaLnBrk="0" fontAlgn="base" hangingPunct="0">
              <a:spcBef>
                <a:spcPct val="20000"/>
              </a:spcBef>
              <a:spcAft>
                <a:spcPct val="0"/>
              </a:spcAft>
              <a:buFont typeface="Wingdings" pitchFamily="2" charset="2"/>
              <a:buChar char="•"/>
              <a:defRPr sz="1900" kern="1200">
                <a:solidFill>
                  <a:schemeClr val="tx1"/>
                </a:solidFill>
                <a:latin typeface="HelveticaNeue LT 55 Roman" pitchFamily="34" charset="0"/>
                <a:ea typeface="+mn-ea"/>
                <a:cs typeface="+mn-cs"/>
              </a:defRPr>
            </a:lvl3pPr>
            <a:lvl4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4pPr>
            <a:lvl5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charset="0"/>
              <a:buNone/>
            </a:pPr>
            <a:r>
              <a:rPr lang="en-GB" sz="2000" dirty="0" smtClean="0">
                <a:latin typeface="Arial" panose="020B0604020202020204" pitchFamily="34" charset="0"/>
                <a:cs typeface="Arial" panose="020B0604020202020204" pitchFamily="34" charset="0"/>
              </a:rPr>
              <a:t>Task 4: UK Target </a:t>
            </a:r>
            <a:r>
              <a:rPr lang="en-GB" sz="2000" dirty="0" smtClean="0">
                <a:latin typeface="Arial" panose="020B0604020202020204" pitchFamily="34" charset="0"/>
                <a:cs typeface="Arial" panose="020B0604020202020204" pitchFamily="34" charset="0"/>
              </a:rPr>
              <a:t>Customers? </a:t>
            </a:r>
            <a:endParaRPr lang="en-GB" sz="2000" dirty="0" smtClean="0">
              <a:latin typeface="Arial" panose="020B0604020202020204" pitchFamily="34" charset="0"/>
              <a:cs typeface="Arial" panose="020B0604020202020204" pitchFamily="34" charset="0"/>
            </a:endParaRPr>
          </a:p>
          <a:p>
            <a:pPr marL="0" indent="0">
              <a:buFont typeface="Arial" charset="0"/>
              <a:buNone/>
            </a:pPr>
            <a:endParaRPr lang="en-GB" sz="1600" b="0" dirty="0" smtClean="0">
              <a:latin typeface="Arial" panose="020B0604020202020204" pitchFamily="34" charset="0"/>
              <a:cs typeface="Arial" panose="020B0604020202020204" pitchFamily="34" charset="0"/>
            </a:endParaRPr>
          </a:p>
          <a:p>
            <a:pPr lvl="0">
              <a:buFont typeface="Arial" panose="020B0604020202020204" pitchFamily="34" charset="0"/>
              <a:buChar char="•"/>
            </a:pPr>
            <a:r>
              <a:rPr lang="en-GB" altLang="en-US" sz="1600" b="0" dirty="0">
                <a:latin typeface="Arial" panose="020B0604020202020204" pitchFamily="34" charset="0"/>
                <a:ea typeface="Calibri" pitchFamily="34" charset="0"/>
                <a:cs typeface="Arial" panose="020B0604020202020204" pitchFamily="34" charset="0"/>
              </a:rPr>
              <a:t> </a:t>
            </a:r>
            <a:r>
              <a:rPr lang="en-GB" altLang="en-US" sz="1600" b="0" dirty="0" smtClean="0">
                <a:latin typeface="Arial" panose="020B0604020202020204" pitchFamily="34" charset="0"/>
                <a:ea typeface="Calibri" pitchFamily="34" charset="0"/>
                <a:cs typeface="Arial" panose="020B0604020202020204" pitchFamily="34" charset="0"/>
              </a:rPr>
              <a:t>* </a:t>
            </a:r>
            <a:r>
              <a:rPr lang="en-GB" altLang="en-US" sz="1600" dirty="0" smtClean="0">
                <a:latin typeface="Arial" panose="020B0604020202020204" pitchFamily="34" charset="0"/>
                <a:ea typeface="Calibri" pitchFamily="34" charset="0"/>
                <a:cs typeface="Arial" panose="020B0604020202020204" pitchFamily="34" charset="0"/>
              </a:rPr>
              <a:t>Who </a:t>
            </a:r>
            <a:r>
              <a:rPr lang="en-GB" altLang="en-US" sz="1600" b="0" dirty="0">
                <a:latin typeface="Arial" panose="020B0604020202020204" pitchFamily="34" charset="0"/>
                <a:ea typeface="Calibri" pitchFamily="34" charset="0"/>
                <a:cs typeface="Arial" panose="020B0604020202020204" pitchFamily="34" charset="0"/>
              </a:rPr>
              <a:t>are </a:t>
            </a:r>
            <a:r>
              <a:rPr lang="en-GB" altLang="en-US" sz="1600" b="0" dirty="0" smtClean="0">
                <a:latin typeface="Arial" panose="020B0604020202020204" pitchFamily="34" charset="0"/>
                <a:ea typeface="Calibri" pitchFamily="34" charset="0"/>
                <a:cs typeface="Arial" panose="020B0604020202020204" pitchFamily="34" charset="0"/>
              </a:rPr>
              <a:t>currently most likely to be Ben &amp; Jerry’s current core customers ?  </a:t>
            </a:r>
          </a:p>
          <a:p>
            <a:pPr lvl="0">
              <a:buFont typeface="Arial" panose="020B0604020202020204" pitchFamily="34" charset="0"/>
              <a:buChar char="•"/>
            </a:pPr>
            <a:endParaRPr lang="en-GB" altLang="en-US" sz="1600" b="0" dirty="0">
              <a:latin typeface="Arial" panose="020B0604020202020204" pitchFamily="34" charset="0"/>
              <a:ea typeface="Calibri" pitchFamily="34" charset="0"/>
              <a:cs typeface="Arial" panose="020B0604020202020204" pitchFamily="34" charset="0"/>
            </a:endParaRPr>
          </a:p>
          <a:p>
            <a:pPr lvl="0">
              <a:buFont typeface="Arial" panose="020B0604020202020204" pitchFamily="34" charset="0"/>
              <a:buChar char="•"/>
            </a:pPr>
            <a:r>
              <a:rPr lang="en-GB" altLang="en-US" sz="1600" b="0" dirty="0">
                <a:latin typeface="Arial" panose="020B0604020202020204" pitchFamily="34" charset="0"/>
                <a:ea typeface="Calibri" pitchFamily="34" charset="0"/>
                <a:cs typeface="Arial" panose="020B0604020202020204" pitchFamily="34" charset="0"/>
              </a:rPr>
              <a:t> </a:t>
            </a:r>
            <a:r>
              <a:rPr lang="en-GB" altLang="en-US" sz="1600" dirty="0" smtClean="0">
                <a:latin typeface="Arial" panose="020B0604020202020204" pitchFamily="34" charset="0"/>
                <a:ea typeface="Calibri" pitchFamily="34" charset="0"/>
                <a:cs typeface="Arial" panose="020B0604020202020204" pitchFamily="34" charset="0"/>
              </a:rPr>
              <a:t>Which </a:t>
            </a:r>
            <a:r>
              <a:rPr lang="en-GB" altLang="en-US" sz="1600" dirty="0" smtClean="0">
                <a:latin typeface="Arial" panose="020B0604020202020204" pitchFamily="34" charset="0"/>
                <a:ea typeface="Calibri" pitchFamily="34" charset="0"/>
                <a:cs typeface="Arial" panose="020B0604020202020204" pitchFamily="34" charset="0"/>
              </a:rPr>
              <a:t>other segments </a:t>
            </a:r>
            <a:r>
              <a:rPr lang="en-GB" altLang="en-US" sz="1600" b="0" dirty="0" smtClean="0">
                <a:latin typeface="Arial" panose="020B0604020202020204" pitchFamily="34" charset="0"/>
                <a:ea typeface="Calibri" pitchFamily="34" charset="0"/>
                <a:cs typeface="Arial" panose="020B0604020202020204" pitchFamily="34" charset="0"/>
              </a:rPr>
              <a:t>of society are most likely to consider buying Ben &amp; Jerry’s products? </a:t>
            </a:r>
          </a:p>
          <a:p>
            <a:pPr lvl="0">
              <a:buFont typeface="Arial" panose="020B0604020202020204" pitchFamily="34" charset="0"/>
              <a:buChar char="•"/>
            </a:pPr>
            <a:endParaRPr lang="en-GB" altLang="en-US" sz="1600" b="0" dirty="0" smtClean="0">
              <a:latin typeface="Arial" panose="020B0604020202020204" pitchFamily="34" charset="0"/>
              <a:ea typeface="Calibri" pitchFamily="34" charset="0"/>
              <a:cs typeface="Arial" panose="020B0604020202020204" pitchFamily="34" charset="0"/>
            </a:endParaRPr>
          </a:p>
          <a:p>
            <a:pPr lvl="0">
              <a:buFont typeface="Arial" panose="020B0604020202020204" pitchFamily="34" charset="0"/>
              <a:buChar char="•"/>
            </a:pPr>
            <a:r>
              <a:rPr lang="en-GB" altLang="en-US" sz="1600" dirty="0" smtClean="0">
                <a:latin typeface="Arial" panose="020B0604020202020204" pitchFamily="34" charset="0"/>
                <a:ea typeface="Calibri" pitchFamily="34" charset="0"/>
                <a:cs typeface="Arial" panose="020B0604020202020204" pitchFamily="34" charset="0"/>
              </a:rPr>
              <a:t>Where </a:t>
            </a:r>
            <a:r>
              <a:rPr lang="en-GB" altLang="en-US" sz="1600" b="0" dirty="0" smtClean="0">
                <a:latin typeface="Arial" panose="020B0604020202020204" pitchFamily="34" charset="0"/>
                <a:ea typeface="Calibri" pitchFamily="34" charset="0"/>
                <a:cs typeface="Arial" panose="020B0604020202020204" pitchFamily="34" charset="0"/>
              </a:rPr>
              <a:t>can they buy the </a:t>
            </a:r>
            <a:r>
              <a:rPr lang="en-GB" altLang="en-US" sz="1600" b="0" dirty="0" smtClean="0">
                <a:latin typeface="Arial" panose="020B0604020202020204" pitchFamily="34" charset="0"/>
                <a:ea typeface="Calibri" pitchFamily="34" charset="0"/>
                <a:cs typeface="Arial" panose="020B0604020202020204" pitchFamily="34" charset="0"/>
              </a:rPr>
              <a:t>products? </a:t>
            </a:r>
            <a:endParaRPr lang="en-GB" altLang="en-US" sz="1600" b="0" dirty="0" smtClean="0">
              <a:latin typeface="Arial" panose="020B0604020202020204" pitchFamily="34" charset="0"/>
              <a:ea typeface="Calibri" pitchFamily="34" charset="0"/>
              <a:cs typeface="Arial" panose="020B0604020202020204" pitchFamily="34" charset="0"/>
            </a:endParaRPr>
          </a:p>
          <a:p>
            <a:pPr marL="0" lvl="0" indent="0">
              <a:buNone/>
            </a:pPr>
            <a:endParaRPr lang="en-GB" altLang="en-US" sz="1200" dirty="0">
              <a:latin typeface="Arial" panose="020B0604020202020204" pitchFamily="34" charset="0"/>
              <a:ea typeface="Calibri" pitchFamily="34" charset="0"/>
              <a:cs typeface="Arial" panose="020B0604020202020204" pitchFamily="34" charset="0"/>
            </a:endParaRPr>
          </a:p>
          <a:p>
            <a:pPr marL="0" lvl="0" indent="0">
              <a:buNone/>
            </a:pPr>
            <a:r>
              <a:rPr lang="en-GB" altLang="en-US" sz="1400" b="0" dirty="0" smtClean="0">
                <a:latin typeface="Arial" panose="020B0604020202020204" pitchFamily="34" charset="0"/>
                <a:ea typeface="Calibri" pitchFamily="34" charset="0"/>
                <a:cs typeface="Arial" panose="020B0604020202020204" pitchFamily="34" charset="0"/>
              </a:rPr>
              <a:t>*</a:t>
            </a:r>
            <a:r>
              <a:rPr lang="en-GB" altLang="en-US" sz="1400" dirty="0" smtClean="0">
                <a:solidFill>
                  <a:srgbClr val="FF0000"/>
                </a:solidFill>
                <a:latin typeface="Arial" panose="020B0604020202020204" pitchFamily="34" charset="0"/>
                <a:ea typeface="Calibri" pitchFamily="34" charset="0"/>
                <a:cs typeface="Arial" panose="020B0604020202020204" pitchFamily="34" charset="0"/>
              </a:rPr>
              <a:t>Please note; </a:t>
            </a:r>
            <a:r>
              <a:rPr lang="en-GB" altLang="en-US" sz="1400" b="0" dirty="0" smtClean="0">
                <a:latin typeface="Arial" panose="020B0604020202020204" pitchFamily="34" charset="0"/>
                <a:ea typeface="Calibri" pitchFamily="34" charset="0"/>
                <a:cs typeface="Arial" panose="020B0604020202020204" pitchFamily="34" charset="0"/>
              </a:rPr>
              <a:t>If </a:t>
            </a:r>
            <a:r>
              <a:rPr lang="en-GB" altLang="en-US" sz="1400" b="0" dirty="0">
                <a:latin typeface="Arial" panose="020B0604020202020204" pitchFamily="34" charset="0"/>
                <a:ea typeface="Calibri" pitchFamily="34" charset="0"/>
                <a:cs typeface="Arial" panose="020B0604020202020204" pitchFamily="34" charset="0"/>
              </a:rPr>
              <a:t>you say, “everyone,” you have not given this essential question enough thought. Think about what segment of the population </a:t>
            </a:r>
            <a:r>
              <a:rPr lang="en-GB" altLang="en-US" sz="1400" b="0" dirty="0" smtClean="0">
                <a:latin typeface="Arial" panose="020B0604020202020204" pitchFamily="34" charset="0"/>
                <a:ea typeface="Calibri" pitchFamily="34" charset="0"/>
                <a:cs typeface="Arial" panose="020B0604020202020204" pitchFamily="34" charset="0"/>
              </a:rPr>
              <a:t>will be most attracted to the Ben &amp; </a:t>
            </a:r>
            <a:r>
              <a:rPr lang="en-GB" altLang="en-US" sz="1400" b="0" dirty="0" smtClean="0">
                <a:latin typeface="Arial" panose="020B0604020202020204" pitchFamily="34" charset="0"/>
                <a:ea typeface="Calibri" pitchFamily="34" charset="0"/>
                <a:cs typeface="Arial" panose="020B0604020202020204" pitchFamily="34" charset="0"/>
              </a:rPr>
              <a:t>Jerry’s </a:t>
            </a:r>
            <a:r>
              <a:rPr lang="en-GB" altLang="en-US" sz="1400" b="0" dirty="0" smtClean="0">
                <a:latin typeface="Arial" panose="020B0604020202020204" pitchFamily="34" charset="0"/>
                <a:ea typeface="Calibri" pitchFamily="34" charset="0"/>
                <a:cs typeface="Arial" panose="020B0604020202020204" pitchFamily="34" charset="0"/>
              </a:rPr>
              <a:t>products (and what the brand represents; e.g. ethical , community values</a:t>
            </a:r>
            <a:r>
              <a:rPr lang="en-GB" altLang="en-US" sz="1200" b="0" dirty="0" smtClean="0">
                <a:latin typeface="Arial" panose="020B0604020202020204" pitchFamily="34" charset="0"/>
                <a:ea typeface="Calibri" pitchFamily="34" charset="0"/>
                <a:cs typeface="Arial" panose="020B0604020202020204" pitchFamily="34" charset="0"/>
              </a:rPr>
              <a:t>) </a:t>
            </a:r>
            <a:endParaRPr lang="en-GB" altLang="en-US" sz="1200" b="0" dirty="0">
              <a:latin typeface="Arial" pitchFamily="34" charset="0"/>
              <a:cs typeface="Arial" pitchFamily="34" charset="0"/>
            </a:endParaRPr>
          </a:p>
          <a:p>
            <a:pPr marL="0" indent="0">
              <a:buFont typeface="Arial" charset="0"/>
              <a:buNone/>
            </a:pPr>
            <a:endParaRPr lang="en-GB" sz="1600" b="0" dirty="0" smtClean="0"/>
          </a:p>
          <a:p>
            <a:pPr marL="0" indent="0">
              <a:buFont typeface="Arial" charset="0"/>
              <a:buNone/>
            </a:pPr>
            <a:endParaRPr lang="en-GB" sz="1600" b="0" dirty="0" smtClean="0"/>
          </a:p>
          <a:p>
            <a:pPr marL="0" indent="0">
              <a:buFont typeface="Arial" charset="0"/>
              <a:buNone/>
            </a:pPr>
            <a:r>
              <a:rPr lang="en-GB" sz="1600" b="0" dirty="0" smtClean="0"/>
              <a:t> </a:t>
            </a:r>
            <a:endParaRPr lang="en-GB" sz="1600" b="0" dirty="0"/>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3078" name="Picture 6" descr="https://encrypted-tbn3.gstatic.com/images?q=tbn:ANd9GcT4xSikyfkKUCxeLB1Dc_xaiSVvTwm2AC0lQs-uadFTzU_zWDWzhqpDfY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501007"/>
            <a:ext cx="1224136" cy="918102"/>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4"/>
          <p:cNvSpPr txBox="1">
            <a:spLocks/>
          </p:cNvSpPr>
          <p:nvPr/>
        </p:nvSpPr>
        <p:spPr bwMode="auto">
          <a:xfrm>
            <a:off x="155575" y="1052736"/>
            <a:ext cx="8736905" cy="2088232"/>
          </a:xfrm>
          <a:prstGeom prst="rect">
            <a:avLst/>
          </a:prstGeom>
          <a:noFill/>
          <a:ln w="9525">
            <a:solidFill>
              <a:schemeClr val="tx1"/>
            </a:solidFill>
            <a:miter lim="800000"/>
            <a:headEnd/>
            <a:tailEnd/>
          </a:ln>
        </p:spPr>
        <p:txBody>
          <a:bodyPr vert="horz" wrap="square" lIns="80147" tIns="40074" rIns="80147" bIns="40074" numCol="1" anchor="t" anchorCtr="0" compatLnSpc="1">
            <a:prstTxWarp prst="textNoShape">
              <a:avLst/>
            </a:prstTxWarp>
          </a:bodyPr>
          <a:lstStyle>
            <a:lvl1pPr marL="300038" indent="-300038" algn="l" rtl="0" eaLnBrk="0" fontAlgn="base" hangingPunct="0">
              <a:spcBef>
                <a:spcPct val="20000"/>
              </a:spcBef>
              <a:spcAft>
                <a:spcPct val="0"/>
              </a:spcAft>
              <a:buFont typeface="Arial" charset="0"/>
              <a:buChar char="•"/>
              <a:defRPr sz="2800" b="1" kern="1200">
                <a:solidFill>
                  <a:schemeClr val="tx1"/>
                </a:solidFill>
                <a:latin typeface="HelveticaNeue LT 55 Roman" pitchFamily="34" charset="0"/>
                <a:ea typeface="+mn-ea"/>
                <a:cs typeface="+mn-cs"/>
              </a:defRPr>
            </a:lvl1pPr>
            <a:lvl2pPr marL="650875" indent="-650875" algn="l" rtl="0" eaLnBrk="0" fontAlgn="base" hangingPunct="0">
              <a:spcBef>
                <a:spcPct val="20000"/>
              </a:spcBef>
              <a:spcAft>
                <a:spcPct val="0"/>
              </a:spcAft>
              <a:buFont typeface="Arial" charset="0"/>
              <a:buChar char="–"/>
              <a:defRPr sz="2800" kern="1200">
                <a:solidFill>
                  <a:schemeClr val="tx1"/>
                </a:solidFill>
                <a:latin typeface="HelveticaNeue LT 55 Roman" pitchFamily="34" charset="0"/>
                <a:ea typeface="+mn-ea"/>
                <a:cs typeface="+mn-cs"/>
              </a:defRPr>
            </a:lvl2pPr>
            <a:lvl3pPr marL="233363" indent="-233363" algn="l" rtl="0" eaLnBrk="0" fontAlgn="base" hangingPunct="0">
              <a:spcBef>
                <a:spcPct val="20000"/>
              </a:spcBef>
              <a:spcAft>
                <a:spcPct val="0"/>
              </a:spcAft>
              <a:buFont typeface="Wingdings" pitchFamily="2" charset="2"/>
              <a:buChar char="•"/>
              <a:defRPr sz="1900" kern="1200">
                <a:solidFill>
                  <a:schemeClr val="tx1"/>
                </a:solidFill>
                <a:latin typeface="HelveticaNeue LT 55 Roman" pitchFamily="34" charset="0"/>
                <a:ea typeface="+mn-ea"/>
                <a:cs typeface="+mn-cs"/>
              </a:defRPr>
            </a:lvl3pPr>
            <a:lvl4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4pPr>
            <a:lvl5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charset="0"/>
              <a:buNone/>
            </a:pPr>
            <a:r>
              <a:rPr lang="en-GB" sz="2000" dirty="0" smtClean="0">
                <a:latin typeface="Arial" panose="020B0604020202020204" pitchFamily="34" charset="0"/>
                <a:cs typeface="Arial" panose="020B0604020202020204" pitchFamily="34" charset="0"/>
              </a:rPr>
              <a:t>Task 3: </a:t>
            </a:r>
            <a:r>
              <a:rPr lang="en-GB" sz="2000" b="0" dirty="0" smtClean="0">
                <a:latin typeface="Arial" panose="020B0604020202020204" pitchFamily="34" charset="0"/>
                <a:cs typeface="Arial" panose="020B0604020202020204" pitchFamily="34" charset="0"/>
              </a:rPr>
              <a:t>What are the </a:t>
            </a:r>
            <a:r>
              <a:rPr lang="en-GB" sz="2000" dirty="0" smtClean="0">
                <a:solidFill>
                  <a:srgbClr val="92D050"/>
                </a:solidFill>
                <a:latin typeface="Arial" panose="020B0604020202020204" pitchFamily="34" charset="0"/>
                <a:cs typeface="Arial" panose="020B0604020202020204" pitchFamily="34" charset="0"/>
              </a:rPr>
              <a:t>core products </a:t>
            </a:r>
            <a:r>
              <a:rPr lang="en-GB" sz="2000" b="0" dirty="0" smtClean="0">
                <a:latin typeface="Arial" panose="020B0604020202020204" pitchFamily="34" charset="0"/>
                <a:cs typeface="Arial" panose="020B0604020202020204" pitchFamily="34" charset="0"/>
              </a:rPr>
              <a:t>Ben &amp; </a:t>
            </a:r>
            <a:r>
              <a:rPr lang="en-GB" sz="2000" b="0" dirty="0" smtClean="0">
                <a:latin typeface="Arial" panose="020B0604020202020204" pitchFamily="34" charset="0"/>
                <a:cs typeface="Arial" panose="020B0604020202020204" pitchFamily="34" charset="0"/>
              </a:rPr>
              <a:t>Jerry’s </a:t>
            </a:r>
            <a:r>
              <a:rPr lang="en-GB" sz="2000" b="0" dirty="0" smtClean="0">
                <a:latin typeface="Arial" panose="020B0604020202020204" pitchFamily="34" charset="0"/>
                <a:cs typeface="Arial" panose="020B0604020202020204" pitchFamily="34" charset="0"/>
              </a:rPr>
              <a:t>sells in the UK?  </a:t>
            </a:r>
          </a:p>
          <a:p>
            <a:pPr marL="0" indent="0">
              <a:buFont typeface="Arial" charset="0"/>
              <a:buNone/>
            </a:pPr>
            <a:endParaRPr lang="en-GB" sz="1600" b="0" dirty="0" smtClean="0">
              <a:latin typeface="Arial" panose="020B0604020202020204" pitchFamily="34" charset="0"/>
              <a:cs typeface="Arial" panose="020B0604020202020204" pitchFamily="34" charset="0"/>
            </a:endParaRPr>
          </a:p>
          <a:p>
            <a:pPr marL="0" lvl="0" indent="0">
              <a:buNone/>
            </a:pPr>
            <a:r>
              <a:rPr lang="en-GB" altLang="en-US" sz="1600" dirty="0">
                <a:latin typeface="Arial" panose="020B0604020202020204" pitchFamily="34" charset="0"/>
                <a:ea typeface="Calibri" pitchFamily="34" charset="0"/>
                <a:cs typeface="Arial" panose="020B0604020202020204" pitchFamily="34" charset="0"/>
              </a:rPr>
              <a:t> </a:t>
            </a:r>
            <a:endParaRPr lang="en-GB" sz="1600" b="0" dirty="0" smtClean="0">
              <a:latin typeface="Arial" panose="020B0604020202020204" pitchFamily="34" charset="0"/>
              <a:cs typeface="Arial" panose="020B0604020202020204" pitchFamily="34" charset="0"/>
            </a:endParaRPr>
          </a:p>
          <a:p>
            <a:pPr marL="0" indent="0">
              <a:buFont typeface="Arial" charset="0"/>
              <a:buNone/>
            </a:pPr>
            <a:endParaRPr lang="en-GB" sz="1600" b="0" dirty="0" smtClean="0">
              <a:latin typeface="Arial" panose="020B0604020202020204" pitchFamily="34" charset="0"/>
              <a:cs typeface="Arial" panose="020B0604020202020204" pitchFamily="34" charset="0"/>
            </a:endParaRPr>
          </a:p>
          <a:p>
            <a:pPr marL="0" indent="0">
              <a:buFont typeface="Arial" charset="0"/>
              <a:buNone/>
            </a:pPr>
            <a:r>
              <a:rPr lang="en-GB" sz="1600" b="0" dirty="0" smtClean="0">
                <a:latin typeface="Arial" panose="020B0604020202020204" pitchFamily="34" charset="0"/>
                <a:cs typeface="Arial" panose="020B0604020202020204" pitchFamily="34" charset="0"/>
              </a:rPr>
              <a:t> </a:t>
            </a:r>
          </a:p>
          <a:p>
            <a:pPr marL="0" indent="0">
              <a:buFont typeface="Arial" charset="0"/>
              <a:buNone/>
            </a:pPr>
            <a:r>
              <a:rPr lang="en-GB" sz="1400" b="0" dirty="0" smtClean="0">
                <a:latin typeface="Arial" panose="020B0604020202020204" pitchFamily="34" charset="0"/>
                <a:cs typeface="Arial" panose="020B0604020202020204" pitchFamily="34" charset="0"/>
              </a:rPr>
              <a:t>(</a:t>
            </a:r>
            <a:r>
              <a:rPr lang="en-GB" sz="1400" dirty="0" smtClean="0">
                <a:solidFill>
                  <a:srgbClr val="92D050"/>
                </a:solidFill>
                <a:latin typeface="Arial" panose="020B0604020202020204" pitchFamily="34" charset="0"/>
                <a:cs typeface="Arial" panose="020B0604020202020204" pitchFamily="34" charset="0"/>
              </a:rPr>
              <a:t>Add some background information </a:t>
            </a:r>
            <a:r>
              <a:rPr lang="en-GB" sz="1400" b="0" dirty="0" smtClean="0">
                <a:latin typeface="Arial" panose="020B0604020202020204" pitchFamily="34" charset="0"/>
                <a:cs typeface="Arial" panose="020B0604020202020204" pitchFamily="34" charset="0"/>
              </a:rPr>
              <a:t>about the </a:t>
            </a:r>
            <a:r>
              <a:rPr lang="en-GB" sz="1400" b="0" dirty="0" smtClean="0">
                <a:latin typeface="Arial" panose="020B0604020202020204" pitchFamily="34" charset="0"/>
                <a:cs typeface="Arial" panose="020B0604020202020204" pitchFamily="34" charset="0"/>
              </a:rPr>
              <a:t>products, </a:t>
            </a:r>
            <a:r>
              <a:rPr lang="en-GB" sz="1400" b="0" dirty="0" err="1" smtClean="0">
                <a:latin typeface="Arial" panose="020B0604020202020204" pitchFamily="34" charset="0"/>
                <a:cs typeface="Arial" panose="020B0604020202020204" pitchFamily="34" charset="0"/>
              </a:rPr>
              <a:t>eg</a:t>
            </a:r>
            <a:r>
              <a:rPr lang="en-GB" sz="1400" b="0" dirty="0" smtClean="0">
                <a:latin typeface="Arial" panose="020B0604020202020204" pitchFamily="34" charset="0"/>
                <a:cs typeface="Arial" panose="020B0604020202020204" pitchFamily="34" charset="0"/>
              </a:rPr>
              <a:t> </a:t>
            </a:r>
            <a:r>
              <a:rPr lang="en-GB" sz="1400" b="0" dirty="0" smtClean="0">
                <a:latin typeface="Arial" panose="020B0604020202020204" pitchFamily="34" charset="0"/>
                <a:cs typeface="Arial" panose="020B0604020202020204" pitchFamily="34" charset="0"/>
              </a:rPr>
              <a:t>articles about specific products, flavours which have generated stories in the </a:t>
            </a:r>
            <a:r>
              <a:rPr lang="en-GB" sz="1400" b="0" dirty="0" smtClean="0">
                <a:latin typeface="Arial" panose="020B0604020202020204" pitchFamily="34" charset="0"/>
                <a:cs typeface="Arial" panose="020B0604020202020204" pitchFamily="34" charset="0"/>
              </a:rPr>
              <a:t>news/articles</a:t>
            </a:r>
            <a:r>
              <a:rPr lang="en-GB" sz="1400" b="0" dirty="0" smtClean="0">
                <a:latin typeface="Arial" panose="020B0604020202020204" pitchFamily="34" charset="0"/>
                <a:cs typeface="Arial" panose="020B0604020202020204" pitchFamily="34" charset="0"/>
              </a:rPr>
              <a:t>)</a:t>
            </a:r>
            <a:endParaRPr lang="en-GB" sz="1400" b="0" dirty="0">
              <a:latin typeface="Arial" panose="020B0604020202020204" pitchFamily="34" charset="0"/>
              <a:cs typeface="Arial" panose="020B0604020202020204" pitchFamily="34" charset="0"/>
            </a:endParaRPr>
          </a:p>
        </p:txBody>
      </p:sp>
      <p:pic>
        <p:nvPicPr>
          <p:cNvPr id="11" name="Picture 4" descr="Ben &amp; Jerry's logo"/>
          <p:cNvPicPr>
            <a:picLocks noChangeAspect="1" noChangeArrowheads="1"/>
          </p:cNvPicPr>
          <p:nvPr/>
        </p:nvPicPr>
        <p:blipFill rotWithShape="1">
          <a:blip r:embed="rId3">
            <a:extLst>
              <a:ext uri="{28A0092B-C50C-407E-A947-70E740481C1C}">
                <a14:useLocalDpi xmlns:a14="http://schemas.microsoft.com/office/drawing/2010/main" val="0"/>
              </a:ext>
            </a:extLst>
          </a:blip>
          <a:srcRect l="4460" r="6706" b="44342"/>
          <a:stretch/>
        </p:blipFill>
        <p:spPr bwMode="auto">
          <a:xfrm>
            <a:off x="3275856" y="1537370"/>
            <a:ext cx="1907704" cy="9127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4629768" y="1993738"/>
            <a:ext cx="553792" cy="276896"/>
          </a:xfrm>
          <a:prstGeom prst="rect">
            <a:avLst/>
          </a:prstGeom>
        </p:spPr>
      </p:pic>
    </p:spTree>
    <p:extLst>
      <p:ext uri="{BB962C8B-B14F-4D97-AF65-F5344CB8AC3E}">
        <p14:creationId xmlns:p14="http://schemas.microsoft.com/office/powerpoint/2010/main" val="159106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latin typeface="Arial" panose="020B0604020202020204" pitchFamily="34" charset="0"/>
                <a:cs typeface="Arial" panose="020B0604020202020204" pitchFamily="34" charset="0"/>
              </a:rPr>
              <a:t>Pitch Questions </a:t>
            </a:r>
            <a:endParaRPr lang="en-GB" sz="3200" dirty="0">
              <a:solidFill>
                <a:schemeClr val="tx1"/>
              </a:solidFill>
              <a:latin typeface="Arial" panose="020B0604020202020204" pitchFamily="34" charset="0"/>
              <a:cs typeface="Arial" panose="020B0604020202020204" pitchFamily="34" charset="0"/>
            </a:endParaRPr>
          </a:p>
        </p:txBody>
      </p:sp>
      <p:sp>
        <p:nvSpPr>
          <p:cNvPr id="9" name="Content Placeholder 4"/>
          <p:cNvSpPr txBox="1">
            <a:spLocks/>
          </p:cNvSpPr>
          <p:nvPr/>
        </p:nvSpPr>
        <p:spPr bwMode="auto">
          <a:xfrm>
            <a:off x="129694" y="4221088"/>
            <a:ext cx="8526463" cy="2520279"/>
          </a:xfrm>
          <a:prstGeom prst="rect">
            <a:avLst/>
          </a:prstGeom>
          <a:noFill/>
          <a:ln w="9525">
            <a:solidFill>
              <a:schemeClr val="tx1"/>
            </a:solidFill>
            <a:miter lim="800000"/>
            <a:headEnd/>
            <a:tailEnd/>
          </a:ln>
        </p:spPr>
        <p:txBody>
          <a:bodyPr vert="horz" wrap="square" lIns="80147" tIns="40074" rIns="80147" bIns="40074" numCol="1" anchor="t" anchorCtr="0" compatLnSpc="1">
            <a:prstTxWarp prst="textNoShape">
              <a:avLst/>
            </a:prstTxWarp>
          </a:bodyPr>
          <a:lstStyle>
            <a:lvl1pPr marL="300038" indent="-300038" algn="l" rtl="0" eaLnBrk="0" fontAlgn="base" hangingPunct="0">
              <a:spcBef>
                <a:spcPct val="20000"/>
              </a:spcBef>
              <a:spcAft>
                <a:spcPct val="0"/>
              </a:spcAft>
              <a:buFont typeface="Arial" charset="0"/>
              <a:buChar char="•"/>
              <a:defRPr sz="2800" b="1" kern="1200">
                <a:solidFill>
                  <a:schemeClr val="tx1"/>
                </a:solidFill>
                <a:latin typeface="HelveticaNeue LT 55 Roman" pitchFamily="34" charset="0"/>
                <a:ea typeface="+mn-ea"/>
                <a:cs typeface="+mn-cs"/>
              </a:defRPr>
            </a:lvl1pPr>
            <a:lvl2pPr marL="650875" indent="-650875" algn="l" rtl="0" eaLnBrk="0" fontAlgn="base" hangingPunct="0">
              <a:spcBef>
                <a:spcPct val="20000"/>
              </a:spcBef>
              <a:spcAft>
                <a:spcPct val="0"/>
              </a:spcAft>
              <a:buFont typeface="Arial" charset="0"/>
              <a:buChar char="–"/>
              <a:defRPr sz="2800" kern="1200">
                <a:solidFill>
                  <a:schemeClr val="tx1"/>
                </a:solidFill>
                <a:latin typeface="HelveticaNeue LT 55 Roman" pitchFamily="34" charset="0"/>
                <a:ea typeface="+mn-ea"/>
                <a:cs typeface="+mn-cs"/>
              </a:defRPr>
            </a:lvl2pPr>
            <a:lvl3pPr marL="233363" indent="-233363" algn="l" rtl="0" eaLnBrk="0" fontAlgn="base" hangingPunct="0">
              <a:spcBef>
                <a:spcPct val="20000"/>
              </a:spcBef>
              <a:spcAft>
                <a:spcPct val="0"/>
              </a:spcAft>
              <a:buFont typeface="Wingdings" pitchFamily="2" charset="2"/>
              <a:buChar char="•"/>
              <a:defRPr sz="1900" kern="1200">
                <a:solidFill>
                  <a:schemeClr val="tx1"/>
                </a:solidFill>
                <a:latin typeface="HelveticaNeue LT 55 Roman" pitchFamily="34" charset="0"/>
                <a:ea typeface="+mn-ea"/>
                <a:cs typeface="+mn-cs"/>
              </a:defRPr>
            </a:lvl3pPr>
            <a:lvl4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4pPr>
            <a:lvl5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charset="0"/>
              <a:buNone/>
            </a:pPr>
            <a:r>
              <a:rPr lang="en-GB" sz="2000" dirty="0" smtClean="0">
                <a:latin typeface="Arial" panose="020B0604020202020204" pitchFamily="34" charset="0"/>
                <a:cs typeface="Arial" panose="020B0604020202020204" pitchFamily="34" charset="0"/>
              </a:rPr>
              <a:t>Task 6: </a:t>
            </a:r>
            <a:r>
              <a:rPr lang="en-GB" sz="2000" b="0" dirty="0" smtClean="0">
                <a:latin typeface="Arial" panose="020B0604020202020204" pitchFamily="34" charset="0"/>
                <a:cs typeface="Arial" panose="020B0604020202020204" pitchFamily="34" charset="0"/>
              </a:rPr>
              <a:t>What are Ben &amp; Jerry’s </a:t>
            </a:r>
            <a:r>
              <a:rPr lang="en-GB" sz="2000" u="sng" dirty="0" smtClean="0">
                <a:latin typeface="Arial" panose="020B0604020202020204" pitchFamily="34" charset="0"/>
                <a:cs typeface="Arial" panose="020B0604020202020204" pitchFamily="34" charset="0"/>
              </a:rPr>
              <a:t>ice cream</a:t>
            </a:r>
            <a:r>
              <a:rPr lang="en-GB" sz="2000" dirty="0" smtClean="0">
                <a:latin typeface="Arial" panose="020B0604020202020204" pitchFamily="34" charset="0"/>
                <a:cs typeface="Arial" panose="020B0604020202020204" pitchFamily="34" charset="0"/>
              </a:rPr>
              <a:t> competitive advantages ?</a:t>
            </a:r>
          </a:p>
          <a:p>
            <a:pPr marL="0" indent="0">
              <a:buFont typeface="Arial" charset="0"/>
              <a:buNone/>
            </a:pPr>
            <a:r>
              <a:rPr lang="en-GB" sz="2000" dirty="0" smtClean="0">
                <a:latin typeface="Arial" panose="020B0604020202020204" pitchFamily="34" charset="0"/>
                <a:cs typeface="Arial" panose="020B0604020202020204" pitchFamily="34" charset="0"/>
              </a:rPr>
              <a:t> </a:t>
            </a:r>
            <a:endParaRPr lang="en-GB" sz="1600" b="0" dirty="0" smtClean="0">
              <a:latin typeface="Arial" panose="020B0604020202020204" pitchFamily="34" charset="0"/>
              <a:cs typeface="Arial" panose="020B0604020202020204" pitchFamily="34" charset="0"/>
            </a:endParaRPr>
          </a:p>
          <a:p>
            <a:pPr marL="0" lvl="0" indent="0">
              <a:buNone/>
            </a:pPr>
            <a:r>
              <a:rPr lang="en-GB" altLang="en-US" sz="1600" b="0" dirty="0" smtClean="0">
                <a:latin typeface="Arial" panose="020B0604020202020204" pitchFamily="34" charset="0"/>
                <a:ea typeface="Calibri" pitchFamily="34" charset="0"/>
                <a:cs typeface="Arial" panose="020B0604020202020204" pitchFamily="34" charset="0"/>
              </a:rPr>
              <a:t>What </a:t>
            </a:r>
            <a:r>
              <a:rPr lang="en-GB" altLang="en-US" sz="1600" b="0" dirty="0" smtClean="0">
                <a:latin typeface="Arial" panose="020B0604020202020204" pitchFamily="34" charset="0"/>
                <a:ea typeface="Calibri" pitchFamily="34" charset="0"/>
                <a:cs typeface="Arial" panose="020B0604020202020204" pitchFamily="34" charset="0"/>
              </a:rPr>
              <a:t>makes Ben &amp; </a:t>
            </a:r>
            <a:r>
              <a:rPr lang="en-GB" altLang="en-US" sz="1600" b="0" dirty="0" smtClean="0">
                <a:latin typeface="Arial" panose="020B0604020202020204" pitchFamily="34" charset="0"/>
                <a:ea typeface="Calibri" pitchFamily="34" charset="0"/>
                <a:cs typeface="Arial" panose="020B0604020202020204" pitchFamily="34" charset="0"/>
              </a:rPr>
              <a:t>Jerry’s </a:t>
            </a:r>
            <a:r>
              <a:rPr lang="en-GB" altLang="en-US" sz="1600" b="0" dirty="0" smtClean="0">
                <a:latin typeface="Arial" panose="020B0604020202020204" pitchFamily="34" charset="0"/>
                <a:ea typeface="Calibri" pitchFamily="34" charset="0"/>
                <a:cs typeface="Arial" panose="020B0604020202020204" pitchFamily="34" charset="0"/>
              </a:rPr>
              <a:t>different in terms </a:t>
            </a:r>
            <a:r>
              <a:rPr lang="en-GB" altLang="en-US" sz="1600" b="0" dirty="0" smtClean="0">
                <a:latin typeface="Arial" panose="020B0604020202020204" pitchFamily="34" charset="0"/>
                <a:ea typeface="Calibri" pitchFamily="34" charset="0"/>
                <a:cs typeface="Arial" panose="020B0604020202020204" pitchFamily="34" charset="0"/>
              </a:rPr>
              <a:t>of:</a:t>
            </a:r>
            <a:r>
              <a:rPr lang="en-GB" altLang="en-US" sz="1600" b="0" dirty="0" smtClean="0">
                <a:latin typeface="Arial" panose="020B0604020202020204" pitchFamily="34" charset="0"/>
                <a:ea typeface="Calibri" pitchFamily="34" charset="0"/>
                <a:cs typeface="Arial" panose="020B0604020202020204" pitchFamily="34" charset="0"/>
              </a:rPr>
              <a:t> </a:t>
            </a:r>
          </a:p>
          <a:p>
            <a:pPr marL="361950" lvl="1" indent="-361950">
              <a:buClr>
                <a:schemeClr val="tx1"/>
              </a:buClr>
              <a:buFont typeface="Arial" panose="020B0604020202020204" pitchFamily="34" charset="0"/>
              <a:buChar char="•"/>
            </a:pPr>
            <a:r>
              <a:rPr lang="en-GB" altLang="en-US" sz="1600" b="1" dirty="0" smtClean="0">
                <a:solidFill>
                  <a:srgbClr val="92D050"/>
                </a:solidFill>
                <a:latin typeface="Arial" panose="020B0604020202020204" pitchFamily="34" charset="0"/>
                <a:ea typeface="Calibri" pitchFamily="34" charset="0"/>
                <a:cs typeface="Arial" panose="020B0604020202020204" pitchFamily="34" charset="0"/>
              </a:rPr>
              <a:t>Products</a:t>
            </a:r>
            <a:r>
              <a:rPr lang="en-GB" altLang="en-US" sz="1600" dirty="0" smtClean="0">
                <a:latin typeface="Arial" panose="020B0604020202020204" pitchFamily="34" charset="0"/>
                <a:ea typeface="Calibri" pitchFamily="34" charset="0"/>
                <a:cs typeface="Arial" panose="020B0604020202020204" pitchFamily="34" charset="0"/>
              </a:rPr>
              <a:t> </a:t>
            </a:r>
            <a:r>
              <a:rPr lang="en-GB" altLang="en-US" sz="1600" b="0" dirty="0" smtClean="0">
                <a:latin typeface="Arial" panose="020B0604020202020204" pitchFamily="34" charset="0"/>
                <a:ea typeface="Calibri" pitchFamily="34" charset="0"/>
                <a:cs typeface="Arial" panose="020B0604020202020204" pitchFamily="34" charset="0"/>
              </a:rPr>
              <a:t>- features, quality, range, Ingredients etc</a:t>
            </a:r>
            <a:r>
              <a:rPr lang="en-GB" altLang="en-US" sz="1600" b="0" dirty="0">
                <a:latin typeface="Arial" panose="020B0604020202020204" pitchFamily="34" charset="0"/>
                <a:ea typeface="Calibri" pitchFamily="34" charset="0"/>
                <a:cs typeface="Arial" panose="020B0604020202020204" pitchFamily="34" charset="0"/>
              </a:rPr>
              <a:t>.</a:t>
            </a:r>
            <a:r>
              <a:rPr lang="en-GB" altLang="en-US" sz="1600" b="0" dirty="0" smtClean="0">
                <a:latin typeface="Arial" panose="020B0604020202020204" pitchFamily="34" charset="0"/>
                <a:ea typeface="Calibri" pitchFamily="34" charset="0"/>
                <a:cs typeface="Arial" panose="020B0604020202020204" pitchFamily="34" charset="0"/>
              </a:rPr>
              <a:t>  </a:t>
            </a:r>
            <a:endParaRPr lang="en-GB" altLang="en-US" sz="1600" b="0" dirty="0" smtClean="0">
              <a:latin typeface="Arial" panose="020B0604020202020204" pitchFamily="34" charset="0"/>
              <a:ea typeface="Calibri" pitchFamily="34" charset="0"/>
              <a:cs typeface="Arial" panose="020B0604020202020204" pitchFamily="34" charset="0"/>
            </a:endParaRPr>
          </a:p>
          <a:p>
            <a:pPr marL="361950" lvl="1" indent="-361950">
              <a:buClr>
                <a:schemeClr val="tx1"/>
              </a:buClr>
              <a:buFont typeface="Arial" panose="020B0604020202020204" pitchFamily="34" charset="0"/>
              <a:buChar char="•"/>
            </a:pPr>
            <a:r>
              <a:rPr lang="en-GB" altLang="en-US" sz="1600" b="1" dirty="0" smtClean="0">
                <a:solidFill>
                  <a:srgbClr val="92D050"/>
                </a:solidFill>
                <a:latin typeface="Arial" panose="020B0604020202020204" pitchFamily="34" charset="0"/>
                <a:ea typeface="Calibri" pitchFamily="34" charset="0"/>
                <a:cs typeface="Arial" panose="020B0604020202020204" pitchFamily="34" charset="0"/>
              </a:rPr>
              <a:t>Image</a:t>
            </a:r>
            <a:r>
              <a:rPr lang="en-GB" altLang="en-US" sz="1600" b="0" dirty="0" smtClean="0">
                <a:latin typeface="Arial" panose="020B0604020202020204" pitchFamily="34" charset="0"/>
                <a:ea typeface="Calibri" pitchFamily="34" charset="0"/>
                <a:cs typeface="Arial" panose="020B0604020202020204" pitchFamily="34" charset="0"/>
              </a:rPr>
              <a:t> </a:t>
            </a:r>
            <a:r>
              <a:rPr lang="en-GB" altLang="en-US" sz="1600" b="0" dirty="0" smtClean="0">
                <a:latin typeface="Arial" panose="020B0604020202020204" pitchFamily="34" charset="0"/>
                <a:ea typeface="Calibri" pitchFamily="34" charset="0"/>
                <a:cs typeface="Arial" panose="020B0604020202020204" pitchFamily="34" charset="0"/>
              </a:rPr>
              <a:t>- how is the brand perceived by customers </a:t>
            </a:r>
            <a:r>
              <a:rPr lang="en-GB" altLang="en-US" sz="1600" b="0" dirty="0" smtClean="0">
                <a:latin typeface="Arial" panose="020B0604020202020204" pitchFamily="34" charset="0"/>
                <a:ea typeface="Calibri" pitchFamily="34" charset="0"/>
                <a:cs typeface="Arial" panose="020B0604020202020204" pitchFamily="34" charset="0"/>
              </a:rPr>
              <a:t>(and </a:t>
            </a:r>
            <a:r>
              <a:rPr lang="en-GB" altLang="en-US" sz="1600" b="0" dirty="0" smtClean="0">
                <a:latin typeface="Arial" panose="020B0604020202020204" pitchFamily="34" charset="0"/>
                <a:ea typeface="Calibri" pitchFamily="34" charset="0"/>
                <a:cs typeface="Arial" panose="020B0604020202020204" pitchFamily="34" charset="0"/>
              </a:rPr>
              <a:t>non-customers</a:t>
            </a:r>
            <a:r>
              <a:rPr lang="en-GB" altLang="en-US" sz="1600" b="0" dirty="0" smtClean="0">
                <a:latin typeface="Arial" panose="020B0604020202020204" pitchFamily="34" charset="0"/>
                <a:ea typeface="Calibri" pitchFamily="34" charset="0"/>
                <a:cs typeface="Arial" panose="020B0604020202020204" pitchFamily="34" charset="0"/>
              </a:rPr>
              <a:t>)? </a:t>
            </a:r>
            <a:endParaRPr lang="en-GB" altLang="en-US" sz="1600" dirty="0">
              <a:latin typeface="Arial" panose="020B0604020202020204" pitchFamily="34" charset="0"/>
              <a:ea typeface="Calibri" pitchFamily="34" charset="0"/>
              <a:cs typeface="Arial" panose="020B0604020202020204" pitchFamily="34" charset="0"/>
            </a:endParaRPr>
          </a:p>
          <a:p>
            <a:pPr marL="361950" lvl="1" indent="-361950">
              <a:buClr>
                <a:schemeClr val="tx1"/>
              </a:buClr>
              <a:buFont typeface="Arial" panose="020B0604020202020204" pitchFamily="34" charset="0"/>
              <a:buChar char="•"/>
            </a:pPr>
            <a:r>
              <a:rPr lang="en-GB" altLang="en-US" sz="1600" b="1" dirty="0" smtClean="0">
                <a:solidFill>
                  <a:srgbClr val="92D050"/>
                </a:solidFill>
                <a:latin typeface="Arial" panose="020B0604020202020204" pitchFamily="34" charset="0"/>
                <a:ea typeface="Calibri" pitchFamily="34" charset="0"/>
                <a:cs typeface="Arial" panose="020B0604020202020204" pitchFamily="34" charset="0"/>
              </a:rPr>
              <a:t>Values</a:t>
            </a:r>
            <a:r>
              <a:rPr lang="en-GB" altLang="en-US" sz="1600" b="0" dirty="0" smtClean="0">
                <a:latin typeface="Arial" panose="020B0604020202020204" pitchFamily="34" charset="0"/>
                <a:ea typeface="Calibri" pitchFamily="34" charset="0"/>
                <a:cs typeface="Arial" panose="020B0604020202020204" pitchFamily="34" charset="0"/>
              </a:rPr>
              <a:t> </a:t>
            </a:r>
            <a:r>
              <a:rPr lang="en-GB" altLang="en-US" sz="1600" b="0" dirty="0" smtClean="0">
                <a:latin typeface="Arial" panose="020B0604020202020204" pitchFamily="34" charset="0"/>
                <a:ea typeface="Calibri" pitchFamily="34" charset="0"/>
                <a:cs typeface="Arial" panose="020B0604020202020204" pitchFamily="34" charset="0"/>
              </a:rPr>
              <a:t>- what does it stand </a:t>
            </a:r>
            <a:r>
              <a:rPr lang="en-GB" altLang="en-US" sz="1600" b="0" dirty="0" smtClean="0">
                <a:latin typeface="Arial" panose="020B0604020202020204" pitchFamily="34" charset="0"/>
                <a:ea typeface="Calibri" pitchFamily="34" charset="0"/>
                <a:cs typeface="Arial" panose="020B0604020202020204" pitchFamily="34" charset="0"/>
              </a:rPr>
              <a:t>for?  </a:t>
            </a:r>
            <a:r>
              <a:rPr lang="en-GB" altLang="en-US" sz="1800" b="0" dirty="0" smtClean="0">
                <a:solidFill>
                  <a:srgbClr val="FF0000"/>
                </a:solidFill>
                <a:latin typeface="Arial" panose="020B0604020202020204" pitchFamily="34" charset="0"/>
                <a:ea typeface="Calibri" pitchFamily="34" charset="0"/>
                <a:cs typeface="Arial" panose="020B0604020202020204" pitchFamily="34" charset="0"/>
                <a:sym typeface="Wingdings" panose="05000000000000000000" pitchFamily="2" charset="2"/>
              </a:rPr>
              <a:t> </a:t>
            </a:r>
            <a:endParaRPr lang="en-GB" sz="1800" b="0" dirty="0" smtClean="0">
              <a:solidFill>
                <a:srgbClr val="FF0000"/>
              </a:solidFill>
              <a:latin typeface="Arial" panose="020B0604020202020204" pitchFamily="34" charset="0"/>
              <a:cs typeface="Arial" panose="020B0604020202020204" pitchFamily="34" charset="0"/>
            </a:endParaRPr>
          </a:p>
          <a:p>
            <a:pPr marL="0" indent="0">
              <a:buFont typeface="Arial" charset="0"/>
              <a:buNone/>
            </a:pPr>
            <a:r>
              <a:rPr lang="en-GB" sz="1600" b="0" dirty="0" smtClean="0">
                <a:latin typeface="Arial" panose="020B0604020202020204" pitchFamily="34" charset="0"/>
                <a:cs typeface="Arial" panose="020B0604020202020204" pitchFamily="34" charset="0"/>
              </a:rPr>
              <a:t> </a:t>
            </a:r>
            <a:endParaRPr lang="en-GB" sz="1600" b="0" dirty="0">
              <a:latin typeface="Arial" panose="020B0604020202020204" pitchFamily="34" charset="0"/>
              <a:cs typeface="Arial" panose="020B0604020202020204" pitchFamily="34" charset="0"/>
            </a:endParaRPr>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0" name="Content Placeholder 4"/>
          <p:cNvSpPr txBox="1">
            <a:spLocks/>
          </p:cNvSpPr>
          <p:nvPr/>
        </p:nvSpPr>
        <p:spPr bwMode="auto">
          <a:xfrm>
            <a:off x="155575" y="1196752"/>
            <a:ext cx="8526463" cy="2520279"/>
          </a:xfrm>
          <a:prstGeom prst="rect">
            <a:avLst/>
          </a:prstGeom>
          <a:noFill/>
          <a:ln w="9525">
            <a:solidFill>
              <a:schemeClr val="tx1"/>
            </a:solidFill>
            <a:miter lim="800000"/>
            <a:headEnd/>
            <a:tailEnd/>
          </a:ln>
        </p:spPr>
        <p:txBody>
          <a:bodyPr vert="horz" wrap="square" lIns="80147" tIns="40074" rIns="80147" bIns="40074" numCol="1" anchor="t" anchorCtr="0" compatLnSpc="1">
            <a:prstTxWarp prst="textNoShape">
              <a:avLst/>
            </a:prstTxWarp>
          </a:bodyPr>
          <a:lstStyle>
            <a:lvl1pPr marL="300038" indent="-300038" algn="l" rtl="0" eaLnBrk="0" fontAlgn="base" hangingPunct="0">
              <a:spcBef>
                <a:spcPct val="20000"/>
              </a:spcBef>
              <a:spcAft>
                <a:spcPct val="0"/>
              </a:spcAft>
              <a:buFont typeface="Arial" charset="0"/>
              <a:buChar char="•"/>
              <a:defRPr sz="2800" b="1" kern="1200">
                <a:solidFill>
                  <a:schemeClr val="tx1"/>
                </a:solidFill>
                <a:latin typeface="HelveticaNeue LT 55 Roman" pitchFamily="34" charset="0"/>
                <a:ea typeface="+mn-ea"/>
                <a:cs typeface="+mn-cs"/>
              </a:defRPr>
            </a:lvl1pPr>
            <a:lvl2pPr marL="650875" indent="-650875" algn="l" rtl="0" eaLnBrk="0" fontAlgn="base" hangingPunct="0">
              <a:spcBef>
                <a:spcPct val="20000"/>
              </a:spcBef>
              <a:spcAft>
                <a:spcPct val="0"/>
              </a:spcAft>
              <a:buFont typeface="Arial" charset="0"/>
              <a:buChar char="–"/>
              <a:defRPr sz="2800" kern="1200">
                <a:solidFill>
                  <a:schemeClr val="tx1"/>
                </a:solidFill>
                <a:latin typeface="HelveticaNeue LT 55 Roman" pitchFamily="34" charset="0"/>
                <a:ea typeface="+mn-ea"/>
                <a:cs typeface="+mn-cs"/>
              </a:defRPr>
            </a:lvl2pPr>
            <a:lvl3pPr marL="233363" indent="-233363" algn="l" rtl="0" eaLnBrk="0" fontAlgn="base" hangingPunct="0">
              <a:spcBef>
                <a:spcPct val="20000"/>
              </a:spcBef>
              <a:spcAft>
                <a:spcPct val="0"/>
              </a:spcAft>
              <a:buFont typeface="Wingdings" pitchFamily="2" charset="2"/>
              <a:buChar char="•"/>
              <a:defRPr sz="1900" kern="1200">
                <a:solidFill>
                  <a:schemeClr val="tx1"/>
                </a:solidFill>
                <a:latin typeface="HelveticaNeue LT 55 Roman" pitchFamily="34" charset="0"/>
                <a:ea typeface="+mn-ea"/>
                <a:cs typeface="+mn-cs"/>
              </a:defRPr>
            </a:lvl3pPr>
            <a:lvl4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4pPr>
            <a:lvl5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charset="0"/>
              <a:buNone/>
            </a:pPr>
            <a:r>
              <a:rPr lang="en-GB" sz="2000" dirty="0" smtClean="0">
                <a:latin typeface="Arial" panose="020B0604020202020204" pitchFamily="34" charset="0"/>
                <a:cs typeface="Arial" panose="020B0604020202020204" pitchFamily="34" charset="0"/>
              </a:rPr>
              <a:t>Task 5: </a:t>
            </a:r>
            <a:r>
              <a:rPr lang="en-GB" sz="2000" b="0" dirty="0" smtClean="0">
                <a:latin typeface="Arial" panose="020B0604020202020204" pitchFamily="34" charset="0"/>
                <a:cs typeface="Arial" panose="020B0604020202020204" pitchFamily="34" charset="0"/>
              </a:rPr>
              <a:t>Who are Ben and Jerry’s </a:t>
            </a:r>
            <a:r>
              <a:rPr lang="en-GB" sz="2000" dirty="0" smtClean="0">
                <a:latin typeface="Arial" panose="020B0604020202020204" pitchFamily="34" charset="0"/>
                <a:cs typeface="Arial" panose="020B0604020202020204" pitchFamily="34" charset="0"/>
              </a:rPr>
              <a:t>‘</a:t>
            </a:r>
            <a:r>
              <a:rPr lang="en-GB" sz="2000" dirty="0" smtClean="0">
                <a:solidFill>
                  <a:srgbClr val="92D050"/>
                </a:solidFill>
                <a:latin typeface="Arial" panose="020B0604020202020204" pitchFamily="34" charset="0"/>
                <a:cs typeface="Arial" panose="020B0604020202020204" pitchFamily="34" charset="0"/>
              </a:rPr>
              <a:t>core</a:t>
            </a:r>
            <a:r>
              <a:rPr lang="en-GB" sz="2000" dirty="0" smtClean="0">
                <a:latin typeface="Arial" panose="020B0604020202020204" pitchFamily="34" charset="0"/>
                <a:cs typeface="Arial" panose="020B0604020202020204" pitchFamily="34" charset="0"/>
              </a:rPr>
              <a:t>’ competitors ? </a:t>
            </a:r>
          </a:p>
          <a:p>
            <a:pPr marL="0" indent="0">
              <a:buFont typeface="Arial" charset="0"/>
              <a:buNone/>
            </a:pPr>
            <a:endParaRPr lang="en-GB" sz="1600" b="0" dirty="0" smtClean="0">
              <a:latin typeface="Arial" panose="020B0604020202020204" pitchFamily="34" charset="0"/>
              <a:cs typeface="Arial" panose="020B0604020202020204" pitchFamily="34" charset="0"/>
            </a:endParaRPr>
          </a:p>
          <a:p>
            <a:pPr marL="0" indent="0">
              <a:buFont typeface="Arial" charset="0"/>
              <a:buNone/>
            </a:pPr>
            <a:endParaRPr lang="en-GB" sz="1600" b="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GB" altLang="en-US" sz="2000" dirty="0" smtClean="0">
                <a:latin typeface="Arial" panose="020B0604020202020204" pitchFamily="34" charset="0"/>
                <a:ea typeface="Calibri" pitchFamily="34" charset="0"/>
                <a:cs typeface="Arial" panose="020B0604020202020204" pitchFamily="34" charset="0"/>
              </a:rPr>
              <a:t>Ice </a:t>
            </a:r>
            <a:r>
              <a:rPr lang="en-GB" altLang="en-US" sz="2000" dirty="0" smtClean="0">
                <a:latin typeface="Arial" panose="020B0604020202020204" pitchFamily="34" charset="0"/>
                <a:ea typeface="Calibri" pitchFamily="34" charset="0"/>
                <a:cs typeface="Arial" panose="020B0604020202020204" pitchFamily="34" charset="0"/>
              </a:rPr>
              <a:t>Cream </a:t>
            </a:r>
            <a:r>
              <a:rPr lang="en-GB" altLang="en-US" sz="2000" dirty="0" smtClean="0">
                <a:latin typeface="Arial" panose="020B0604020202020204" pitchFamily="34" charset="0"/>
                <a:ea typeface="Calibri" pitchFamily="34" charset="0"/>
                <a:cs typeface="Arial" panose="020B0604020202020204" pitchFamily="34" charset="0"/>
              </a:rPr>
              <a:t>Competitors? </a:t>
            </a:r>
            <a:endParaRPr lang="en-GB" altLang="en-US"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smtClean="0">
                <a:latin typeface="Arial" panose="020B0604020202020204" pitchFamily="34" charset="0"/>
                <a:cs typeface="Arial" panose="020B0604020202020204" pitchFamily="34" charset="0"/>
              </a:rPr>
              <a:t>Frozen Yoghur</a:t>
            </a:r>
            <a:r>
              <a:rPr lang="en-GB" sz="2000" dirty="0">
                <a:latin typeface="Arial" panose="020B0604020202020204" pitchFamily="34" charset="0"/>
                <a:cs typeface="Arial" panose="020B0604020202020204" pitchFamily="34" charset="0"/>
              </a:rPr>
              <a:t>t</a:t>
            </a:r>
            <a:r>
              <a:rPr lang="en-GB" sz="2000" dirty="0" smtClean="0">
                <a:latin typeface="Arial" panose="020B0604020202020204" pitchFamily="34" charset="0"/>
                <a:cs typeface="Arial" panose="020B0604020202020204" pitchFamily="34" charset="0"/>
              </a:rPr>
              <a:t>?</a:t>
            </a:r>
            <a:endParaRPr lang="en-GB" sz="2000" dirty="0" smtClean="0">
              <a:latin typeface="Arial" panose="020B0604020202020204" pitchFamily="34" charset="0"/>
              <a:cs typeface="Arial" panose="020B0604020202020204" pitchFamily="34" charset="0"/>
            </a:endParaRPr>
          </a:p>
          <a:p>
            <a:pPr marL="0" indent="0">
              <a:buFont typeface="Arial" charset="0"/>
              <a:buNone/>
            </a:pPr>
            <a:endParaRPr lang="en-GB" sz="1600" b="0" dirty="0" smtClean="0"/>
          </a:p>
          <a:p>
            <a:pPr marL="0" indent="0">
              <a:buFont typeface="Arial" charset="0"/>
              <a:buNone/>
            </a:pPr>
            <a:r>
              <a:rPr lang="en-GB" sz="1600" b="0" dirty="0" smtClean="0"/>
              <a:t> </a:t>
            </a:r>
            <a:endParaRPr lang="en-GB" sz="1600" b="0" dirty="0"/>
          </a:p>
        </p:txBody>
      </p:sp>
      <p:pic>
        <p:nvPicPr>
          <p:cNvPr id="11"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961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latin typeface="Arial" panose="020B0604020202020204" pitchFamily="34" charset="0"/>
                <a:cs typeface="Arial" panose="020B0604020202020204" pitchFamily="34" charset="0"/>
              </a:rPr>
              <a:t>Pitch Questions </a:t>
            </a:r>
            <a:endParaRPr lang="en-GB" sz="3200" dirty="0">
              <a:solidFill>
                <a:schemeClr val="tx1"/>
              </a:solidFill>
              <a:latin typeface="Arial" panose="020B0604020202020204" pitchFamily="34" charset="0"/>
              <a:cs typeface="Arial" panose="020B0604020202020204" pitchFamily="34" charset="0"/>
            </a:endParaRPr>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253046608"/>
              </p:ext>
            </p:extLst>
          </p:nvPr>
        </p:nvGraphicFramePr>
        <p:xfrm>
          <a:off x="433734" y="1700807"/>
          <a:ext cx="8386738" cy="4245897"/>
        </p:xfrm>
        <a:graphic>
          <a:graphicData uri="http://schemas.openxmlformats.org/drawingml/2006/table">
            <a:tbl>
              <a:tblPr firstRow="1" bandRow="1">
                <a:tableStyleId>{5C22544A-7EE6-4342-B048-85BDC9FD1C3A}</a:tableStyleId>
              </a:tblPr>
              <a:tblGrid>
                <a:gridCol w="1617986">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815704">
                  <a:extLst>
                    <a:ext uri="{9D8B030D-6E8A-4147-A177-3AD203B41FA5}">
                      <a16:colId xmlns:a16="http://schemas.microsoft.com/office/drawing/2014/main" val="20002"/>
                    </a:ext>
                  </a:extLst>
                </a:gridCol>
                <a:gridCol w="1842969">
                  <a:extLst>
                    <a:ext uri="{9D8B030D-6E8A-4147-A177-3AD203B41FA5}">
                      <a16:colId xmlns:a16="http://schemas.microsoft.com/office/drawing/2014/main" val="20003"/>
                    </a:ext>
                  </a:extLst>
                </a:gridCol>
                <a:gridCol w="1669919">
                  <a:extLst>
                    <a:ext uri="{9D8B030D-6E8A-4147-A177-3AD203B41FA5}">
                      <a16:colId xmlns:a16="http://schemas.microsoft.com/office/drawing/2014/main" val="20004"/>
                    </a:ext>
                  </a:extLst>
                </a:gridCol>
              </a:tblGrid>
              <a:tr h="692818">
                <a:tc rowSpan="2">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lang="en-GB" sz="1400" dirty="0" smtClean="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 Ben  &amp; </a:t>
                      </a:r>
                      <a:r>
                        <a:rPr lang="en-GB" sz="1400" dirty="0" smtClean="0">
                          <a:latin typeface="Arial" panose="020B0604020202020204" pitchFamily="34" charset="0"/>
                          <a:cs typeface="Arial" panose="020B0604020202020204" pitchFamily="34" charset="0"/>
                        </a:rPr>
                        <a:t>Jerry’s </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400" b="1" dirty="0" smtClean="0">
                          <a:latin typeface="Arial" panose="020B0604020202020204" pitchFamily="34" charset="0"/>
                          <a:cs typeface="Arial" panose="020B0604020202020204" pitchFamily="34" charset="0"/>
                        </a:rPr>
                        <a:t>Competitor Brands </a:t>
                      </a:r>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837158">
                <a:tc vMerge="1">
                  <a:txBody>
                    <a:bodyPr/>
                    <a:lstStyle/>
                    <a:p>
                      <a:endParaRPr lang="en-GB" dirty="0"/>
                    </a:p>
                  </a:txBody>
                  <a:tcPr/>
                </a:tc>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latin typeface="Arial" panose="020B0604020202020204" pitchFamily="34" charset="0"/>
                          <a:cs typeface="Arial" panose="020B0604020202020204" pitchFamily="34" charset="0"/>
                        </a:rPr>
                        <a:t> Brand:</a:t>
                      </a:r>
                      <a:r>
                        <a:rPr lang="en-GB" sz="1400" baseline="0" dirty="0" smtClean="0">
                          <a:latin typeface="Arial" panose="020B0604020202020204" pitchFamily="34" charset="0"/>
                          <a:cs typeface="Arial" panose="020B0604020202020204" pitchFamily="34" charset="0"/>
                        </a:rPr>
                        <a:t>  ________</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latin typeface="Arial" panose="020B0604020202020204" pitchFamily="34" charset="0"/>
                          <a:cs typeface="Arial" panose="020B0604020202020204" pitchFamily="34" charset="0"/>
                        </a:rPr>
                        <a:t>Brand:</a:t>
                      </a:r>
                      <a:r>
                        <a:rPr lang="en-GB" sz="1400" baseline="0" dirty="0" smtClean="0">
                          <a:latin typeface="Arial" panose="020B0604020202020204" pitchFamily="34" charset="0"/>
                          <a:cs typeface="Arial" panose="020B0604020202020204" pitchFamily="34" charset="0"/>
                        </a:rPr>
                        <a:t>  ________</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801472" rtl="0" eaLnBrk="1" fontAlgn="auto" latinLnBrk="0" hangingPunct="1">
                        <a:lnSpc>
                          <a:spcPct val="100000"/>
                        </a:lnSpc>
                        <a:spcBef>
                          <a:spcPts val="0"/>
                        </a:spcBef>
                        <a:spcAft>
                          <a:spcPts val="0"/>
                        </a:spcAft>
                        <a:buClrTx/>
                        <a:buSzTx/>
                        <a:buFontTx/>
                        <a:buNone/>
                        <a:tabLst/>
                        <a:defRPr/>
                      </a:pPr>
                      <a:r>
                        <a:rPr lang="en-GB" sz="1400" dirty="0" smtClean="0">
                          <a:latin typeface="Arial" panose="020B0604020202020204" pitchFamily="34" charset="0"/>
                          <a:cs typeface="Arial" panose="020B0604020202020204" pitchFamily="34" charset="0"/>
                        </a:rPr>
                        <a:t>Brand:</a:t>
                      </a:r>
                      <a:r>
                        <a:rPr lang="en-GB" sz="1400" baseline="0" dirty="0" smtClean="0">
                          <a:latin typeface="Arial" panose="020B0604020202020204" pitchFamily="34" charset="0"/>
                          <a:cs typeface="Arial" panose="020B0604020202020204" pitchFamily="34" charset="0"/>
                        </a:rPr>
                        <a:t>  ________</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19759">
                <a:tc>
                  <a:txBody>
                    <a:bodyPr/>
                    <a:lstStyle/>
                    <a:p>
                      <a:r>
                        <a:rPr lang="en-GB" sz="1600" b="1" dirty="0" smtClean="0">
                          <a:latin typeface="Arial" panose="020B0604020202020204" pitchFamily="34" charset="0"/>
                          <a:cs typeface="Arial" panose="020B0604020202020204" pitchFamily="34" charset="0"/>
                        </a:rPr>
                        <a:t>Strengths: </a:t>
                      </a:r>
                      <a:endParaRPr lang="en-GB"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43646">
                <a:tc>
                  <a:txBody>
                    <a:bodyPr/>
                    <a:lstStyle/>
                    <a:p>
                      <a:r>
                        <a:rPr lang="en-GB" sz="1400" b="0" dirty="0" smtClean="0">
                          <a:latin typeface="Arial" panose="020B0604020202020204" pitchFamily="34" charset="0"/>
                          <a:cs typeface="Arial" panose="020B0604020202020204" pitchFamily="34" charset="0"/>
                        </a:rPr>
                        <a:t>Reasons</a:t>
                      </a:r>
                      <a:r>
                        <a:rPr lang="en-GB" sz="1400" b="0" baseline="0" dirty="0" smtClean="0">
                          <a:latin typeface="Arial" panose="020B0604020202020204" pitchFamily="34" charset="0"/>
                          <a:cs typeface="Arial" panose="020B0604020202020204" pitchFamily="34" charset="0"/>
                        </a:rPr>
                        <a:t>? </a:t>
                      </a:r>
                      <a:endParaRPr lang="en-GB" sz="14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43646">
                <a:tc>
                  <a:txBody>
                    <a:bodyPr/>
                    <a:lstStyle/>
                    <a:p>
                      <a:endParaRPr lang="en-GB"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19759">
                <a:tc>
                  <a:txBody>
                    <a:bodyPr/>
                    <a:lstStyle/>
                    <a:p>
                      <a:r>
                        <a:rPr lang="en-GB" sz="1600" b="1" dirty="0" smtClean="0">
                          <a:latin typeface="Arial" panose="020B0604020202020204" pitchFamily="34" charset="0"/>
                          <a:cs typeface="Arial" panose="020B0604020202020204" pitchFamily="34" charset="0"/>
                        </a:rPr>
                        <a:t>Weaknesses: </a:t>
                      </a:r>
                      <a:endParaRPr lang="en-GB" sz="1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89111">
                <a:tc>
                  <a:txBody>
                    <a:bodyPr/>
                    <a:lstStyle/>
                    <a:p>
                      <a:pPr marL="0" marR="0" indent="0" algn="l" defTabSz="801472" rtl="0" eaLnBrk="1" fontAlgn="auto" latinLnBrk="0" hangingPunct="1">
                        <a:lnSpc>
                          <a:spcPct val="100000"/>
                        </a:lnSpc>
                        <a:spcBef>
                          <a:spcPts val="0"/>
                        </a:spcBef>
                        <a:spcAft>
                          <a:spcPts val="0"/>
                        </a:spcAft>
                        <a:buClrTx/>
                        <a:buSzTx/>
                        <a:buFontTx/>
                        <a:buNone/>
                        <a:tabLst/>
                        <a:defRPr/>
                      </a:pPr>
                      <a:r>
                        <a:rPr lang="en-GB" sz="1400" b="0" dirty="0" smtClean="0">
                          <a:latin typeface="Arial" panose="020B0604020202020204" pitchFamily="34" charset="0"/>
                          <a:cs typeface="Arial" panose="020B0604020202020204" pitchFamily="34" charset="0"/>
                        </a:rPr>
                        <a:t>Reasons</a:t>
                      </a:r>
                      <a:r>
                        <a:rPr lang="en-GB" sz="1400" b="0" baseline="0" dirty="0" smtClean="0">
                          <a:latin typeface="Arial" panose="020B0604020202020204" pitchFamily="34" charset="0"/>
                          <a:cs typeface="Arial" panose="020B0604020202020204" pitchFamily="34" charset="0"/>
                        </a:rPr>
                        <a:t>? </a:t>
                      </a:r>
                      <a:endParaRPr lang="en-GB" sz="1400" b="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Rectangle 5"/>
          <p:cNvSpPr/>
          <p:nvPr/>
        </p:nvSpPr>
        <p:spPr>
          <a:xfrm>
            <a:off x="155574" y="893227"/>
            <a:ext cx="8736905" cy="400110"/>
          </a:xfrm>
          <a:prstGeom prst="rect">
            <a:avLst/>
          </a:prstGeom>
        </p:spPr>
        <p:txBody>
          <a:bodyPr wrap="square">
            <a:spAutoFit/>
          </a:bodyPr>
          <a:lstStyle/>
          <a:p>
            <a:pPr marL="0" indent="0">
              <a:buFont typeface="Arial" charset="0"/>
              <a:buNone/>
            </a:pPr>
            <a:r>
              <a:rPr lang="en-GB" sz="2000" b="1" dirty="0">
                <a:latin typeface="Arial" panose="020B0604020202020204" pitchFamily="34" charset="0"/>
                <a:cs typeface="Arial" panose="020B0604020202020204" pitchFamily="34" charset="0"/>
              </a:rPr>
              <a:t>Task </a:t>
            </a:r>
            <a:r>
              <a:rPr lang="en-GB" sz="2000" b="1" dirty="0" smtClean="0">
                <a:latin typeface="Arial" panose="020B0604020202020204" pitchFamily="34" charset="0"/>
                <a:cs typeface="Arial" panose="020B0604020202020204" pitchFamily="34" charset="0"/>
              </a:rPr>
              <a:t>6 </a:t>
            </a:r>
            <a:r>
              <a:rPr lang="en-GB" sz="2000" u="sng" dirty="0" smtClean="0">
                <a:solidFill>
                  <a:srgbClr val="92D050"/>
                </a:solidFill>
                <a:latin typeface="Arial" panose="020B0604020202020204" pitchFamily="34" charset="0"/>
                <a:cs typeface="Arial" panose="020B0604020202020204" pitchFamily="34" charset="0"/>
              </a:rPr>
              <a:t>Continued</a:t>
            </a:r>
            <a:r>
              <a:rPr lang="en-GB" sz="2000" u="sng" dirty="0">
                <a:solidFill>
                  <a:srgbClr val="92D050"/>
                </a:solidFill>
                <a:latin typeface="Arial" panose="020B0604020202020204" pitchFamily="34" charset="0"/>
                <a:cs typeface="Arial" panose="020B0604020202020204" pitchFamily="34" charset="0"/>
              </a:rPr>
              <a:t>:</a:t>
            </a:r>
            <a:r>
              <a:rPr lang="en-GB" sz="2000" b="1" dirty="0" smtClean="0">
                <a:solidFill>
                  <a:srgbClr val="92D05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What are Ben &amp; Jerry’s </a:t>
            </a:r>
            <a:r>
              <a:rPr lang="en-GB" b="1" u="sng" dirty="0">
                <a:solidFill>
                  <a:srgbClr val="92D050"/>
                </a:solidFill>
                <a:latin typeface="Arial" panose="020B0604020202020204" pitchFamily="34" charset="0"/>
                <a:cs typeface="Arial" panose="020B0604020202020204" pitchFamily="34" charset="0"/>
              </a:rPr>
              <a:t>ice cream</a:t>
            </a:r>
            <a:r>
              <a:rPr lang="en-GB" b="1" dirty="0">
                <a:solidFill>
                  <a:srgbClr val="92D05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competitive advantages ?</a:t>
            </a:r>
          </a:p>
        </p:txBody>
      </p:sp>
      <p:sp>
        <p:nvSpPr>
          <p:cNvPr id="11" name="Rectangle 10"/>
          <p:cNvSpPr/>
          <p:nvPr/>
        </p:nvSpPr>
        <p:spPr>
          <a:xfrm>
            <a:off x="323528" y="6021288"/>
            <a:ext cx="8664897" cy="646331"/>
          </a:xfrm>
          <a:prstGeom prst="rect">
            <a:avLst/>
          </a:prstGeom>
        </p:spPr>
        <p:txBody>
          <a:bodyPr wrap="square">
            <a:spAutoFit/>
          </a:bodyPr>
          <a:lstStyle/>
          <a:p>
            <a:r>
              <a:rPr lang="en-GB" sz="1200" dirty="0" smtClean="0">
                <a:latin typeface="Arial" panose="020B0604020202020204" pitchFamily="34" charset="0"/>
                <a:cs typeface="Arial" panose="020B0604020202020204" pitchFamily="34" charset="0"/>
              </a:rPr>
              <a:t>N.B. In researching this question </a:t>
            </a:r>
            <a:r>
              <a:rPr lang="en-GB" sz="1200" b="1" dirty="0" smtClean="0">
                <a:solidFill>
                  <a:srgbClr val="92D050"/>
                </a:solidFill>
                <a:latin typeface="Arial" panose="020B0604020202020204" pitchFamily="34" charset="0"/>
                <a:cs typeface="Arial" panose="020B0604020202020204" pitchFamily="34" charset="0"/>
              </a:rPr>
              <a:t>consider the following aspects: </a:t>
            </a:r>
            <a:r>
              <a:rPr lang="en-GB" sz="1200" dirty="0" smtClean="0">
                <a:latin typeface="Arial" panose="020B0604020202020204" pitchFamily="34" charset="0"/>
                <a:cs typeface="Arial" panose="020B0604020202020204" pitchFamily="34" charset="0"/>
              </a:rPr>
              <a:t>Competitors core point of difference  promoted?  What </a:t>
            </a:r>
            <a:r>
              <a:rPr lang="en-GB" sz="1200" dirty="0">
                <a:latin typeface="Arial" panose="020B0604020202020204" pitchFamily="34" charset="0"/>
                <a:cs typeface="Arial" panose="020B0604020202020204" pitchFamily="34" charset="0"/>
              </a:rPr>
              <a:t>reputation do they </a:t>
            </a:r>
            <a:r>
              <a:rPr lang="en-GB" sz="1200" dirty="0" smtClean="0">
                <a:latin typeface="Arial" panose="020B0604020202020204" pitchFamily="34" charset="0"/>
                <a:cs typeface="Arial" panose="020B0604020202020204" pitchFamily="34" charset="0"/>
              </a:rPr>
              <a:t>command? What </a:t>
            </a:r>
            <a:r>
              <a:rPr lang="en-GB" sz="1200" dirty="0">
                <a:latin typeface="Arial" panose="020B0604020202020204" pitchFamily="34" charset="0"/>
                <a:cs typeface="Arial" panose="020B0604020202020204" pitchFamily="34" charset="0"/>
              </a:rPr>
              <a:t>types of marketing do they </a:t>
            </a:r>
            <a:r>
              <a:rPr lang="en-GB" sz="1200" dirty="0" smtClean="0">
                <a:latin typeface="Arial" panose="020B0604020202020204" pitchFamily="34" charset="0"/>
                <a:cs typeface="Arial" panose="020B0604020202020204" pitchFamily="34" charset="0"/>
              </a:rPr>
              <a:t>do? </a:t>
            </a:r>
            <a:r>
              <a:rPr lang="en-GB" sz="1200" dirty="0">
                <a:latin typeface="Arial" panose="020B0604020202020204" pitchFamily="34" charset="0"/>
                <a:cs typeface="Arial" panose="020B0604020202020204" pitchFamily="34" charset="0"/>
              </a:rPr>
              <a:t>/ Do they not </a:t>
            </a:r>
            <a:r>
              <a:rPr lang="en-GB" sz="1200" dirty="0" smtClean="0">
                <a:latin typeface="Arial" panose="020B0604020202020204" pitchFamily="34" charset="0"/>
                <a:cs typeface="Arial" panose="020B0604020202020204" pitchFamily="34" charset="0"/>
              </a:rPr>
              <a:t>do? What messages, issues do they promote? </a:t>
            </a:r>
            <a:endParaRPr lang="en-GB" sz="1200" dirty="0">
              <a:latin typeface="Arial" panose="020B0604020202020204" pitchFamily="34" charset="0"/>
              <a:cs typeface="Arial" panose="020B0604020202020204" pitchFamily="34" charset="0"/>
            </a:endParaRPr>
          </a:p>
        </p:txBody>
      </p:sp>
      <p:pic>
        <p:nvPicPr>
          <p:cNvPr id="9"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Nikos\AppData\Local\Microsoft\Windows\Temporary Internet Files\Content.IE5\S1JY6FIP\MC9003330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2820" y="2015061"/>
            <a:ext cx="440437" cy="732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3012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latin typeface="Arial" panose="020B0604020202020204" pitchFamily="34" charset="0"/>
                <a:cs typeface="Arial" panose="020B0604020202020204" pitchFamily="34" charset="0"/>
              </a:rPr>
              <a:t>Pitch Questions </a:t>
            </a:r>
            <a:endParaRPr lang="en-GB" sz="3200" dirty="0">
              <a:solidFill>
                <a:schemeClr val="tx1"/>
              </a:solidFill>
              <a:latin typeface="Arial" panose="020B0604020202020204" pitchFamily="34" charset="0"/>
              <a:cs typeface="Arial" panose="020B0604020202020204" pitchFamily="34" charset="0"/>
            </a:endParaRPr>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77868" y="1124744"/>
            <a:ext cx="8856984" cy="4216539"/>
          </a:xfrm>
          <a:prstGeom prst="rect">
            <a:avLst/>
          </a:prstGeom>
        </p:spPr>
        <p:txBody>
          <a:bodyPr wrap="square">
            <a:spAutoFit/>
          </a:bodyPr>
          <a:lstStyle/>
          <a:p>
            <a:pPr marL="0" indent="0">
              <a:buFont typeface="Arial" charset="0"/>
              <a:buNone/>
            </a:pPr>
            <a:r>
              <a:rPr lang="en-GB" sz="2000" b="1" dirty="0">
                <a:latin typeface="Arial" panose="020B0604020202020204" pitchFamily="34" charset="0"/>
                <a:cs typeface="Arial" panose="020B0604020202020204" pitchFamily="34" charset="0"/>
              </a:rPr>
              <a:t>Task </a:t>
            </a:r>
            <a:r>
              <a:rPr lang="en-GB" sz="2000" b="1" dirty="0" smtClean="0">
                <a:latin typeface="Arial" panose="020B0604020202020204" pitchFamily="34" charset="0"/>
                <a:cs typeface="Arial" panose="020B0604020202020204" pitchFamily="34" charset="0"/>
              </a:rPr>
              <a:t>7: Research the </a:t>
            </a:r>
            <a:r>
              <a:rPr lang="en-GB" sz="2000" b="1" u="sng" dirty="0" smtClean="0">
                <a:solidFill>
                  <a:srgbClr val="92D050"/>
                </a:solidFill>
                <a:latin typeface="Arial" panose="020B0604020202020204" pitchFamily="34" charset="0"/>
                <a:cs typeface="Arial" panose="020B0604020202020204" pitchFamily="34" charset="0"/>
              </a:rPr>
              <a:t>UK Frozen Yoghurt  Market </a:t>
            </a:r>
          </a:p>
          <a:p>
            <a:pPr marL="0" indent="0">
              <a:buFont typeface="Arial" charset="0"/>
              <a:buNone/>
            </a:pPr>
            <a:endParaRPr lang="en-GB" b="1" dirty="0" smtClean="0">
              <a:latin typeface="Arial" panose="020B0604020202020204" pitchFamily="34" charset="0"/>
              <a:cs typeface="Arial" panose="020B0604020202020204" pitchFamily="34" charset="0"/>
            </a:endParaRPr>
          </a:p>
          <a:p>
            <a:pPr marL="0" indent="0">
              <a:buFont typeface="Arial" charset="0"/>
              <a:buNone/>
            </a:pPr>
            <a:r>
              <a:rPr lang="en-GB" dirty="0" smtClean="0">
                <a:latin typeface="Arial" panose="020B0604020202020204" pitchFamily="34" charset="0"/>
                <a:cs typeface="Arial" panose="020B0604020202020204" pitchFamily="34" charset="0"/>
              </a:rPr>
              <a:t>You will need to conduct some </a:t>
            </a:r>
            <a:r>
              <a:rPr lang="en-GB" i="1" dirty="0" smtClean="0">
                <a:latin typeface="Arial" panose="020B0604020202020204" pitchFamily="34" charset="0"/>
                <a:cs typeface="Arial" panose="020B0604020202020204" pitchFamily="34" charset="0"/>
              </a:rPr>
              <a:t>secondary research </a:t>
            </a:r>
            <a:r>
              <a:rPr lang="en-GB" dirty="0" smtClean="0">
                <a:latin typeface="Arial" panose="020B0604020202020204" pitchFamily="34" charset="0"/>
                <a:cs typeface="Arial" panose="020B0604020202020204" pitchFamily="34" charset="0"/>
              </a:rPr>
              <a:t>to discover</a:t>
            </a:r>
            <a:r>
              <a:rPr lang="en-GB" dirty="0" smtClean="0">
                <a:latin typeface="Arial" panose="020B0604020202020204" pitchFamily="34" charset="0"/>
                <a:cs typeface="Arial" panose="020B0604020202020204" pitchFamily="34" charset="0"/>
              </a:rPr>
              <a:t>…</a:t>
            </a:r>
            <a:endParaRPr lang="en-GB" dirty="0" smtClean="0">
              <a:latin typeface="Arial" panose="020B0604020202020204" pitchFamily="34" charset="0"/>
              <a:cs typeface="Arial" panose="020B0604020202020204" pitchFamily="34" charset="0"/>
            </a:endParaRPr>
          </a:p>
          <a:p>
            <a:pPr marL="0" indent="0">
              <a:buFont typeface="Arial" charset="0"/>
              <a:buNone/>
            </a:pPr>
            <a:endParaRPr lang="en-GB" b="1" dirty="0" smtClean="0">
              <a:latin typeface="Arial" panose="020B0604020202020204" pitchFamily="34" charset="0"/>
              <a:cs typeface="Arial" panose="020B0604020202020204" pitchFamily="34" charset="0"/>
            </a:endParaRPr>
          </a:p>
          <a:p>
            <a:pPr marL="0" indent="0">
              <a:buFont typeface="Arial" charset="0"/>
              <a:buNone/>
            </a:pPr>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smtClean="0">
                <a:latin typeface="Arial" panose="020B0604020202020204" pitchFamily="34" charset="0"/>
                <a:cs typeface="Arial" panose="020B0604020202020204" pitchFamily="34" charset="0"/>
              </a:rPr>
              <a:t>Main </a:t>
            </a:r>
            <a:r>
              <a:rPr lang="en-GB" b="1" dirty="0">
                <a:latin typeface="Arial" panose="020B0604020202020204" pitchFamily="34" charset="0"/>
                <a:cs typeface="Arial" panose="020B0604020202020204" pitchFamily="34" charset="0"/>
              </a:rPr>
              <a:t>frozen </a:t>
            </a:r>
            <a:r>
              <a:rPr lang="en-GB" b="1" dirty="0" smtClean="0">
                <a:latin typeface="Arial" panose="020B0604020202020204" pitchFamily="34" charset="0"/>
                <a:cs typeface="Arial" panose="020B0604020202020204" pitchFamily="34" charset="0"/>
              </a:rPr>
              <a:t>yoghurt brands </a:t>
            </a:r>
            <a:r>
              <a:rPr lang="en-GB" dirty="0" smtClean="0">
                <a:latin typeface="Arial" panose="020B0604020202020204" pitchFamily="34" charset="0"/>
                <a:cs typeface="Arial" panose="020B0604020202020204" pitchFamily="34" charset="0"/>
              </a:rPr>
              <a:t>available in the UK </a:t>
            </a:r>
            <a:r>
              <a:rPr lang="en-GB" sz="1400" dirty="0" smtClean="0">
                <a:latin typeface="Arial" panose="020B0604020202020204" pitchFamily="34" charset="0"/>
                <a:cs typeface="Arial" panose="020B0604020202020204" pitchFamily="34" charset="0"/>
              </a:rPr>
              <a:t>(minimum </a:t>
            </a:r>
            <a:r>
              <a:rPr lang="en-GB" sz="1400" dirty="0" smtClean="0">
                <a:latin typeface="Arial" panose="020B0604020202020204" pitchFamily="34" charset="0"/>
                <a:cs typeface="Arial" panose="020B0604020202020204" pitchFamily="34" charset="0"/>
              </a:rPr>
              <a:t>3)</a:t>
            </a:r>
          </a:p>
          <a:p>
            <a:pPr marL="285750" indent="-285750">
              <a:buFont typeface="Arial" panose="020B0604020202020204" pitchFamily="34" charset="0"/>
              <a:buChar char="•"/>
            </a:pPr>
            <a:endParaRPr lang="en-GB" sz="1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smtClean="0">
                <a:latin typeface="Arial" panose="020B0604020202020204" pitchFamily="34" charset="0"/>
                <a:cs typeface="Arial" panose="020B0604020202020204" pitchFamily="34" charset="0"/>
              </a:rPr>
              <a:t>For </a:t>
            </a:r>
            <a:r>
              <a:rPr lang="en-GB" b="1" u="sng" dirty="0" smtClean="0">
                <a:latin typeface="Arial" panose="020B0604020202020204" pitchFamily="34" charset="0"/>
                <a:cs typeface="Arial" panose="020B0604020202020204" pitchFamily="34" charset="0"/>
              </a:rPr>
              <a:t>each </a:t>
            </a:r>
            <a:r>
              <a:rPr lang="en-GB" b="1" dirty="0" smtClean="0">
                <a:latin typeface="Arial" panose="020B0604020202020204" pitchFamily="34" charset="0"/>
                <a:cs typeface="Arial" panose="020B0604020202020204" pitchFamily="34" charset="0"/>
              </a:rPr>
              <a:t>brand </a:t>
            </a:r>
            <a:r>
              <a:rPr lang="en-GB" dirty="0" smtClean="0">
                <a:latin typeface="Arial" panose="020B0604020202020204" pitchFamily="34" charset="0"/>
                <a:cs typeface="Arial" panose="020B0604020202020204" pitchFamily="34" charset="0"/>
              </a:rPr>
              <a:t>describe the main characteristic / USP for each </a:t>
            </a:r>
            <a:r>
              <a:rPr lang="en-GB" dirty="0" smtClean="0">
                <a:latin typeface="Arial" panose="020B0604020202020204" pitchFamily="34" charset="0"/>
                <a:cs typeface="Arial" panose="020B0604020202020204" pitchFamily="34" charset="0"/>
              </a:rPr>
              <a:t>brand:</a:t>
            </a:r>
            <a:r>
              <a:rPr lang="en-GB" dirty="0">
                <a:latin typeface="Arial" panose="020B0604020202020204" pitchFamily="34" charset="0"/>
                <a:cs typeface="Arial" panose="020B0604020202020204" pitchFamily="34" charset="0"/>
              </a:rPr>
              <a:t> </a:t>
            </a:r>
            <a:endParaRPr lang="en-GB"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What </a:t>
            </a:r>
            <a:r>
              <a:rPr lang="en-GB" dirty="0" smtClean="0">
                <a:latin typeface="Arial" panose="020B0604020202020204" pitchFamily="34" charset="0"/>
                <a:cs typeface="Arial" panose="020B0604020202020204" pitchFamily="34" charset="0"/>
              </a:rPr>
              <a:t>are the </a:t>
            </a:r>
            <a:r>
              <a:rPr lang="en-GB" b="1" dirty="0" smtClean="0">
                <a:solidFill>
                  <a:srgbClr val="92D050"/>
                </a:solidFill>
                <a:latin typeface="Arial" panose="020B0604020202020204" pitchFamily="34" charset="0"/>
                <a:cs typeface="Arial" panose="020B0604020202020204" pitchFamily="34" charset="0"/>
              </a:rPr>
              <a:t>main characteristics </a:t>
            </a:r>
            <a:r>
              <a:rPr lang="en-GB" dirty="0" smtClean="0">
                <a:latin typeface="Arial" panose="020B0604020202020204" pitchFamily="34" charset="0"/>
                <a:cs typeface="Arial" panose="020B0604020202020204" pitchFamily="34" charset="0"/>
              </a:rPr>
              <a:t>which each brand </a:t>
            </a:r>
            <a:r>
              <a:rPr lang="en-GB" dirty="0" smtClean="0">
                <a:latin typeface="Arial" panose="020B0604020202020204" pitchFamily="34" charset="0"/>
                <a:cs typeface="Arial" panose="020B0604020202020204" pitchFamily="34" charset="0"/>
              </a:rPr>
              <a:t>promotes? </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What </a:t>
            </a:r>
            <a:r>
              <a:rPr lang="en-GB" b="1" dirty="0" smtClean="0">
                <a:solidFill>
                  <a:srgbClr val="92D050"/>
                </a:solidFill>
                <a:latin typeface="Arial" panose="020B0604020202020204" pitchFamily="34" charset="0"/>
                <a:cs typeface="Arial" panose="020B0604020202020204" pitchFamily="34" charset="0"/>
              </a:rPr>
              <a:t>key messages /benefits </a:t>
            </a:r>
            <a:r>
              <a:rPr lang="en-GB" dirty="0" smtClean="0">
                <a:latin typeface="Arial" panose="020B0604020202020204" pitchFamily="34" charset="0"/>
                <a:cs typeface="Arial" panose="020B0604020202020204" pitchFamily="34" charset="0"/>
              </a:rPr>
              <a:t>does each brand use to attract customers and differentiate from competing </a:t>
            </a:r>
            <a:r>
              <a:rPr lang="en-GB" dirty="0" smtClean="0">
                <a:latin typeface="Arial" panose="020B0604020202020204" pitchFamily="34" charset="0"/>
                <a:cs typeface="Arial" panose="020B0604020202020204" pitchFamily="34" charset="0"/>
              </a:rPr>
              <a:t>brands?  </a:t>
            </a:r>
          </a:p>
          <a:p>
            <a:pPr marL="742950" lvl="1"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What </a:t>
            </a:r>
            <a:r>
              <a:rPr lang="en-GB" b="1" dirty="0" smtClean="0">
                <a:solidFill>
                  <a:srgbClr val="92D050"/>
                </a:solidFill>
                <a:latin typeface="Arial" panose="020B0604020202020204" pitchFamily="34" charset="0"/>
                <a:cs typeface="Arial" panose="020B0604020202020204" pitchFamily="34" charset="0"/>
              </a:rPr>
              <a:t>type of Marketing </a:t>
            </a:r>
            <a:r>
              <a:rPr lang="en-GB" dirty="0" smtClean="0">
                <a:latin typeface="Arial" panose="020B0604020202020204" pitchFamily="34" charset="0"/>
                <a:cs typeface="Arial" panose="020B0604020202020204" pitchFamily="34" charset="0"/>
              </a:rPr>
              <a:t>is each brand </a:t>
            </a:r>
            <a:r>
              <a:rPr lang="en-GB" dirty="0" smtClean="0">
                <a:latin typeface="Arial" panose="020B0604020202020204" pitchFamily="34" charset="0"/>
                <a:cs typeface="Arial" panose="020B0604020202020204" pitchFamily="34" charset="0"/>
              </a:rPr>
              <a:t>using? </a:t>
            </a:r>
            <a:r>
              <a:rPr lang="en-GB" dirty="0" smtClean="0">
                <a:latin typeface="Arial" panose="020B0604020202020204" pitchFamily="34" charset="0"/>
                <a:cs typeface="Arial" panose="020B0604020202020204" pitchFamily="34" charset="0"/>
              </a:rPr>
              <a:t>(Provide examples and comment on the examples</a:t>
            </a:r>
            <a:r>
              <a:rPr lang="en-GB" b="1"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 strengths and weaknesses)</a:t>
            </a:r>
            <a:endParaRPr lang="en-GB"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GB" b="1" dirty="0" smtClean="0"/>
          </a:p>
          <a:p>
            <a:pPr marL="285750" indent="-285750">
              <a:buFont typeface="Wingdings" panose="05000000000000000000" pitchFamily="2" charset="2"/>
              <a:buChar char="Ø"/>
            </a:pPr>
            <a:endParaRPr lang="en-GB" b="1" dirty="0"/>
          </a:p>
        </p:txBody>
      </p:sp>
    </p:spTree>
    <p:extLst>
      <p:ext uri="{BB962C8B-B14F-4D97-AF65-F5344CB8AC3E}">
        <p14:creationId xmlns:p14="http://schemas.microsoft.com/office/powerpoint/2010/main" val="868968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latin typeface="Arial" panose="020B0604020202020204" pitchFamily="34" charset="0"/>
                <a:cs typeface="Arial" panose="020B0604020202020204" pitchFamily="34" charset="0"/>
              </a:rPr>
              <a:t>Pitch Questions </a:t>
            </a:r>
            <a:endParaRPr lang="en-GB" sz="3200" dirty="0">
              <a:solidFill>
                <a:schemeClr val="tx1"/>
              </a:solidFill>
              <a:latin typeface="Arial" panose="020B0604020202020204" pitchFamily="34" charset="0"/>
              <a:cs typeface="Arial" panose="020B0604020202020204" pitchFamily="34" charset="0"/>
            </a:endParaRPr>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15742" y="836712"/>
            <a:ext cx="8915527" cy="6447919"/>
          </a:xfrm>
          <a:prstGeom prst="rect">
            <a:avLst/>
          </a:prstGeom>
        </p:spPr>
        <p:txBody>
          <a:bodyPr wrap="square">
            <a:spAutoFit/>
          </a:bodyPr>
          <a:lstStyle/>
          <a:p>
            <a:r>
              <a:rPr lang="en-GB" sz="2000" b="1" dirty="0" smtClean="0">
                <a:latin typeface="Arial" panose="020B0604020202020204" pitchFamily="34" charset="0"/>
                <a:cs typeface="Arial" panose="020B0604020202020204" pitchFamily="34" charset="0"/>
              </a:rPr>
              <a:t>Task 8: </a:t>
            </a:r>
          </a:p>
          <a:p>
            <a:endParaRPr lang="en-GB" b="1" dirty="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8.1) Research consumer attitudes towards </a:t>
            </a:r>
            <a:r>
              <a:rPr lang="en-GB" b="1" u="sng" dirty="0">
                <a:latin typeface="Arial" panose="020B0604020202020204" pitchFamily="34" charset="0"/>
                <a:cs typeface="Arial" panose="020B0604020202020204" pitchFamily="34" charset="0"/>
              </a:rPr>
              <a:t>Frozen </a:t>
            </a:r>
            <a:r>
              <a:rPr lang="en-GB" b="1" dirty="0" smtClean="0">
                <a:latin typeface="Arial" panose="020B0604020202020204" pitchFamily="34" charset="0"/>
                <a:cs typeface="Arial" panose="020B0604020202020204" pitchFamily="34" charset="0"/>
              </a:rPr>
              <a:t>Yoghurt</a:t>
            </a:r>
          </a:p>
          <a:p>
            <a:endParaRPr lang="en-GB" b="1" dirty="0" smtClean="0">
              <a:latin typeface="Arial" panose="020B0604020202020204" pitchFamily="34" charset="0"/>
              <a:cs typeface="Arial" panose="020B0604020202020204" pitchFamily="34" charset="0"/>
            </a:endParaRPr>
          </a:p>
          <a:p>
            <a:pPr marL="742950" lvl="1" indent="-285750">
              <a:spcAft>
                <a:spcPts val="600"/>
              </a:spcAft>
              <a:buFont typeface="Arial" panose="020B0604020202020204" pitchFamily="34" charset="0"/>
              <a:buChar char="•"/>
            </a:pPr>
            <a:r>
              <a:rPr lang="en-GB" sz="1500" dirty="0" smtClean="0">
                <a:latin typeface="Arial" panose="020B0604020202020204" pitchFamily="34" charset="0"/>
                <a:cs typeface="Arial" panose="020B0604020202020204" pitchFamily="34" charset="0"/>
              </a:rPr>
              <a:t>Which brand(s) of Frozen Yoghurt are consumers </a:t>
            </a:r>
            <a:r>
              <a:rPr lang="en-GB" sz="1500" b="1" dirty="0" smtClean="0">
                <a:solidFill>
                  <a:srgbClr val="92D050"/>
                </a:solidFill>
                <a:latin typeface="Arial" panose="020B0604020202020204" pitchFamily="34" charset="0"/>
                <a:cs typeface="Arial" panose="020B0604020202020204" pitchFamily="34" charset="0"/>
              </a:rPr>
              <a:t>aware</a:t>
            </a:r>
            <a:r>
              <a:rPr lang="en-GB" sz="1500" dirty="0" smtClean="0">
                <a:latin typeface="Arial" panose="020B0604020202020204" pitchFamily="34" charset="0"/>
                <a:cs typeface="Arial" panose="020B0604020202020204" pitchFamily="34" charset="0"/>
              </a:rPr>
              <a:t>? </a:t>
            </a:r>
          </a:p>
          <a:p>
            <a:pPr marL="742950" lvl="1" indent="-285750">
              <a:spcAft>
                <a:spcPts val="600"/>
              </a:spcAft>
              <a:buFont typeface="Arial" panose="020B0604020202020204" pitchFamily="34" charset="0"/>
              <a:buChar char="•"/>
            </a:pPr>
            <a:r>
              <a:rPr lang="en-GB" sz="1500" dirty="0" smtClean="0">
                <a:latin typeface="Arial" panose="020B0604020202020204" pitchFamily="34" charset="0"/>
                <a:cs typeface="Arial" panose="020B0604020202020204" pitchFamily="34" charset="0"/>
              </a:rPr>
              <a:t>Which of the brand(s</a:t>
            </a:r>
            <a:r>
              <a:rPr lang="en-GB" sz="1500" dirty="0">
                <a:latin typeface="Arial" panose="020B0604020202020204" pitchFamily="34" charset="0"/>
                <a:cs typeface="Arial" panose="020B0604020202020204" pitchFamily="34" charset="0"/>
              </a:rPr>
              <a:t>) </a:t>
            </a:r>
            <a:r>
              <a:rPr lang="en-GB" sz="1500" dirty="0" smtClean="0">
                <a:latin typeface="Arial" panose="020B0604020202020204" pitchFamily="34" charset="0"/>
                <a:cs typeface="Arial" panose="020B0604020202020204" pitchFamily="34" charset="0"/>
              </a:rPr>
              <a:t>aware of, would people </a:t>
            </a:r>
            <a:r>
              <a:rPr lang="en-GB" sz="1500" b="1" dirty="0" smtClean="0">
                <a:solidFill>
                  <a:srgbClr val="92D050"/>
                </a:solidFill>
                <a:latin typeface="Arial" panose="020B0604020202020204" pitchFamily="34" charset="0"/>
                <a:cs typeface="Arial" panose="020B0604020202020204" pitchFamily="34" charset="0"/>
              </a:rPr>
              <a:t>consider</a:t>
            </a:r>
            <a:r>
              <a:rPr lang="en-GB" sz="1500" dirty="0" smtClean="0">
                <a:latin typeface="Arial" panose="020B0604020202020204" pitchFamily="34" charset="0"/>
                <a:cs typeface="Arial" panose="020B0604020202020204" pitchFamily="34" charset="0"/>
              </a:rPr>
              <a:t> buying? </a:t>
            </a:r>
          </a:p>
          <a:p>
            <a:pPr marL="742950" lvl="1" indent="-285750">
              <a:spcAft>
                <a:spcPts val="600"/>
              </a:spcAft>
              <a:buFont typeface="Arial" panose="020B0604020202020204" pitchFamily="34" charset="0"/>
              <a:buChar char="•"/>
            </a:pPr>
            <a:r>
              <a:rPr lang="en-GB" sz="1500" dirty="0" smtClean="0">
                <a:latin typeface="Arial" panose="020B0604020202020204" pitchFamily="34" charset="0"/>
                <a:cs typeface="Arial" panose="020B0604020202020204" pitchFamily="34" charset="0"/>
              </a:rPr>
              <a:t>Which </a:t>
            </a:r>
            <a:r>
              <a:rPr lang="en-GB" sz="1500" u="sng" dirty="0" smtClean="0">
                <a:latin typeface="Arial" panose="020B0604020202020204" pitchFamily="34" charset="0"/>
                <a:cs typeface="Arial" panose="020B0604020202020204" pitchFamily="34" charset="0"/>
              </a:rPr>
              <a:t>one</a:t>
            </a:r>
            <a:r>
              <a:rPr lang="en-GB" sz="1500" dirty="0" smtClean="0">
                <a:latin typeface="Arial" panose="020B0604020202020204" pitchFamily="34" charset="0"/>
                <a:cs typeface="Arial" panose="020B0604020202020204" pitchFamily="34" charset="0"/>
              </a:rPr>
              <a:t> brand would be people’s </a:t>
            </a:r>
            <a:r>
              <a:rPr lang="en-GB" sz="1500" b="1" dirty="0" smtClean="0">
                <a:solidFill>
                  <a:srgbClr val="92D050"/>
                </a:solidFill>
                <a:latin typeface="Arial" panose="020B0604020202020204" pitchFamily="34" charset="0"/>
                <a:cs typeface="Arial" panose="020B0604020202020204" pitchFamily="34" charset="0"/>
              </a:rPr>
              <a:t>first choice</a:t>
            </a:r>
            <a:r>
              <a:rPr lang="en-GB" sz="1500" dirty="0" smtClean="0">
                <a:latin typeface="Arial" panose="020B0604020202020204" pitchFamily="34" charset="0"/>
                <a:cs typeface="Arial" panose="020B0604020202020204" pitchFamily="34" charset="0"/>
              </a:rPr>
              <a:t>?</a:t>
            </a:r>
          </a:p>
          <a:p>
            <a:pPr marL="742950" lvl="1" indent="-285750">
              <a:spcAft>
                <a:spcPts val="600"/>
              </a:spcAft>
              <a:buFont typeface="Arial" panose="020B0604020202020204" pitchFamily="34" charset="0"/>
              <a:buChar char="•"/>
            </a:pPr>
            <a:r>
              <a:rPr lang="en-GB" sz="1500" dirty="0" smtClean="0">
                <a:latin typeface="Arial" panose="020B0604020202020204" pitchFamily="34" charset="0"/>
                <a:cs typeface="Arial" panose="020B0604020202020204" pitchFamily="34" charset="0"/>
              </a:rPr>
              <a:t>What</a:t>
            </a:r>
            <a:r>
              <a:rPr lang="en-GB" sz="1500" b="1" dirty="0" smtClean="0">
                <a:latin typeface="Arial" panose="020B0604020202020204" pitchFamily="34" charset="0"/>
                <a:cs typeface="Arial" panose="020B0604020202020204" pitchFamily="34" charset="0"/>
              </a:rPr>
              <a:t>,</a:t>
            </a:r>
            <a:r>
              <a:rPr lang="en-GB" sz="1500" dirty="0" smtClean="0">
                <a:latin typeface="Arial" panose="020B0604020202020204" pitchFamily="34" charset="0"/>
                <a:cs typeface="Arial" panose="020B0604020202020204" pitchFamily="34" charset="0"/>
              </a:rPr>
              <a:t> if anything, </a:t>
            </a:r>
            <a:r>
              <a:rPr lang="en-GB" sz="1500" b="1" dirty="0" smtClean="0">
                <a:solidFill>
                  <a:srgbClr val="92D050"/>
                </a:solidFill>
                <a:latin typeface="Arial" panose="020B0604020202020204" pitchFamily="34" charset="0"/>
                <a:cs typeface="Arial" panose="020B0604020202020204" pitchFamily="34" charset="0"/>
              </a:rPr>
              <a:t>attracts</a:t>
            </a:r>
            <a:r>
              <a:rPr lang="en-GB" sz="1500" dirty="0" smtClean="0">
                <a:latin typeface="Arial" panose="020B0604020202020204" pitchFamily="34" charset="0"/>
                <a:cs typeface="Arial" panose="020B0604020202020204" pitchFamily="34" charset="0"/>
              </a:rPr>
              <a:t> consumers to frozen yoghurt?</a:t>
            </a:r>
          </a:p>
          <a:p>
            <a:pPr marL="742950" lvl="1" indent="-285750">
              <a:spcAft>
                <a:spcPts val="600"/>
              </a:spcAft>
              <a:buFont typeface="Arial" panose="020B0604020202020204" pitchFamily="34" charset="0"/>
              <a:buChar char="•"/>
            </a:pPr>
            <a:r>
              <a:rPr lang="en-GB" sz="1500" dirty="0" smtClean="0">
                <a:latin typeface="Arial" panose="020B0604020202020204" pitchFamily="34" charset="0"/>
                <a:cs typeface="Arial" panose="020B0604020202020204" pitchFamily="34" charset="0"/>
              </a:rPr>
              <a:t>What </a:t>
            </a:r>
            <a:r>
              <a:rPr lang="en-GB" sz="1500" b="1" dirty="0" smtClean="0">
                <a:solidFill>
                  <a:srgbClr val="92D050"/>
                </a:solidFill>
                <a:latin typeface="Arial" panose="020B0604020202020204" pitchFamily="34" charset="0"/>
                <a:cs typeface="Arial" panose="020B0604020202020204" pitchFamily="34" charset="0"/>
              </a:rPr>
              <a:t>prevents</a:t>
            </a:r>
            <a:r>
              <a:rPr lang="en-GB" sz="1500" b="1" dirty="0" smtClean="0">
                <a:latin typeface="Arial" panose="020B0604020202020204" pitchFamily="34" charset="0"/>
                <a:cs typeface="Arial" panose="020B0604020202020204" pitchFamily="34" charset="0"/>
              </a:rPr>
              <a:t> </a:t>
            </a:r>
            <a:r>
              <a:rPr lang="en-GB" sz="1500" dirty="0" smtClean="0">
                <a:latin typeface="Arial" panose="020B0604020202020204" pitchFamily="34" charset="0"/>
                <a:cs typeface="Arial" panose="020B0604020202020204" pitchFamily="34" charset="0"/>
              </a:rPr>
              <a:t>people from choosing frozen yoghurt? </a:t>
            </a:r>
          </a:p>
          <a:p>
            <a:pPr marL="285750" indent="-285750">
              <a:buFont typeface="Wingdings" panose="05000000000000000000" pitchFamily="2" charset="2"/>
              <a:buChar char="Ø"/>
            </a:pPr>
            <a:endParaRPr lang="en-GB" b="1" dirty="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8.2) Research </a:t>
            </a:r>
            <a:r>
              <a:rPr lang="en-GB" b="1" dirty="0" smtClean="0">
                <a:latin typeface="Arial" panose="020B0604020202020204" pitchFamily="34" charset="0"/>
                <a:cs typeface="Arial" panose="020B0604020202020204" pitchFamily="34" charset="0"/>
              </a:rPr>
              <a:t>usage </a:t>
            </a:r>
            <a:r>
              <a:rPr lang="en-GB" b="1" dirty="0" smtClean="0">
                <a:latin typeface="Arial" panose="020B0604020202020204" pitchFamily="34" charset="0"/>
                <a:cs typeface="Arial" panose="020B0604020202020204" pitchFamily="34" charset="0"/>
              </a:rPr>
              <a:t>&amp; attitudes to Ben &amp; Jerry’s </a:t>
            </a:r>
            <a:r>
              <a:rPr lang="en-GB" b="1" u="sng" dirty="0" smtClean="0">
                <a:latin typeface="Arial" panose="020B0604020202020204" pitchFamily="34" charset="0"/>
                <a:cs typeface="Arial" panose="020B0604020202020204" pitchFamily="34" charset="0"/>
              </a:rPr>
              <a:t>Brand</a:t>
            </a:r>
            <a:r>
              <a:rPr lang="en-GB" b="1" dirty="0" smtClean="0">
                <a:latin typeface="Arial" panose="020B0604020202020204" pitchFamily="34" charset="0"/>
                <a:cs typeface="Arial" panose="020B0604020202020204" pitchFamily="34" charset="0"/>
              </a:rPr>
              <a:t> </a:t>
            </a:r>
            <a:r>
              <a:rPr lang="en-GB" sz="1400" b="1" dirty="0" smtClean="0">
                <a:latin typeface="Arial" panose="020B0604020202020204" pitchFamily="34" charset="0"/>
                <a:cs typeface="Arial" panose="020B0604020202020204" pitchFamily="34" charset="0"/>
              </a:rPr>
              <a:t>(ice-cream or Yoghurt) </a:t>
            </a:r>
            <a:endParaRPr lang="en-GB" b="1" dirty="0" smtClean="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pPr marL="742950" lvl="2" indent="-285750">
              <a:spcAft>
                <a:spcPts val="600"/>
              </a:spcAft>
              <a:buFont typeface="Arial" panose="020B0604020202020204" pitchFamily="34" charset="0"/>
              <a:buChar char="•"/>
            </a:pPr>
            <a:r>
              <a:rPr lang="en-GB" sz="1500" dirty="0">
                <a:latin typeface="Arial" panose="020B0604020202020204" pitchFamily="34" charset="0"/>
                <a:cs typeface="Arial" panose="020B0604020202020204" pitchFamily="34" charset="0"/>
              </a:rPr>
              <a:t>What </a:t>
            </a:r>
            <a:r>
              <a:rPr lang="en-GB" sz="1500" dirty="0" smtClean="0">
                <a:latin typeface="Arial" panose="020B0604020202020204" pitchFamily="34" charset="0"/>
                <a:cs typeface="Arial" panose="020B0604020202020204" pitchFamily="34" charset="0"/>
              </a:rPr>
              <a:t>do consumers </a:t>
            </a:r>
            <a:r>
              <a:rPr lang="en-GB" sz="1500" b="1" dirty="0" smtClean="0">
                <a:solidFill>
                  <a:srgbClr val="92D050"/>
                </a:solidFill>
                <a:latin typeface="Arial" panose="020B0604020202020204" pitchFamily="34" charset="0"/>
                <a:cs typeface="Arial" panose="020B0604020202020204" pitchFamily="34" charset="0"/>
              </a:rPr>
              <a:t>like</a:t>
            </a:r>
            <a:r>
              <a:rPr lang="en-GB" sz="1500" dirty="0" smtClean="0">
                <a:latin typeface="Arial" panose="020B0604020202020204" pitchFamily="34" charset="0"/>
                <a:cs typeface="Arial" panose="020B0604020202020204" pitchFamily="34" charset="0"/>
              </a:rPr>
              <a:t> </a:t>
            </a:r>
            <a:r>
              <a:rPr lang="en-GB" sz="1500" dirty="0" smtClean="0">
                <a:latin typeface="Arial" panose="020B0604020202020204" pitchFamily="34" charset="0"/>
                <a:cs typeface="Arial" panose="020B0604020202020204" pitchFamily="34" charset="0"/>
              </a:rPr>
              <a:t>about </a:t>
            </a:r>
            <a:r>
              <a:rPr lang="en-GB" sz="1500" dirty="0" smtClean="0">
                <a:latin typeface="Arial" panose="020B0604020202020204" pitchFamily="34" charset="0"/>
                <a:cs typeface="Arial" panose="020B0604020202020204" pitchFamily="34" charset="0"/>
              </a:rPr>
              <a:t>Ben &amp; Jerry’s products? </a:t>
            </a:r>
          </a:p>
          <a:p>
            <a:pPr marL="742950" lvl="2" indent="-285750">
              <a:spcAft>
                <a:spcPts val="600"/>
              </a:spcAft>
              <a:buFont typeface="Arial" panose="020B0604020202020204" pitchFamily="34" charset="0"/>
              <a:buChar char="•"/>
            </a:pPr>
            <a:r>
              <a:rPr lang="en-GB" sz="1500" dirty="0" smtClean="0">
                <a:latin typeface="Arial" panose="020B0604020202020204" pitchFamily="34" charset="0"/>
                <a:cs typeface="Arial" panose="020B0604020202020204" pitchFamily="34" charset="0"/>
              </a:rPr>
              <a:t>What do consumers </a:t>
            </a:r>
            <a:r>
              <a:rPr lang="en-GB" sz="1500" b="1" dirty="0" smtClean="0">
                <a:solidFill>
                  <a:srgbClr val="92D050"/>
                </a:solidFill>
                <a:latin typeface="Arial" panose="020B0604020202020204" pitchFamily="34" charset="0"/>
                <a:cs typeface="Arial" panose="020B0604020202020204" pitchFamily="34" charset="0"/>
              </a:rPr>
              <a:t>dislike</a:t>
            </a:r>
            <a:r>
              <a:rPr lang="en-GB" sz="1500" dirty="0" smtClean="0">
                <a:latin typeface="Arial" panose="020B0604020202020204" pitchFamily="34" charset="0"/>
                <a:cs typeface="Arial" panose="020B0604020202020204" pitchFamily="34" charset="0"/>
              </a:rPr>
              <a:t>, if anything about </a:t>
            </a:r>
            <a:r>
              <a:rPr lang="en-GB" sz="1500" dirty="0">
                <a:latin typeface="Arial" panose="020B0604020202020204" pitchFamily="34" charset="0"/>
                <a:cs typeface="Arial" panose="020B0604020202020204" pitchFamily="34" charset="0"/>
              </a:rPr>
              <a:t>Ben &amp; Jerry’s </a:t>
            </a:r>
            <a:r>
              <a:rPr lang="en-GB" sz="1500" dirty="0" smtClean="0">
                <a:latin typeface="Arial" panose="020B0604020202020204" pitchFamily="34" charset="0"/>
                <a:cs typeface="Arial" panose="020B0604020202020204" pitchFamily="34" charset="0"/>
              </a:rPr>
              <a:t>products?</a:t>
            </a:r>
          </a:p>
          <a:p>
            <a:pPr marL="742950" lvl="2" indent="-285750">
              <a:spcAft>
                <a:spcPts val="600"/>
              </a:spcAft>
              <a:buFont typeface="Arial" panose="020B0604020202020204" pitchFamily="34" charset="0"/>
              <a:buChar char="•"/>
            </a:pPr>
            <a:r>
              <a:rPr lang="en-GB" sz="1500" dirty="0" smtClean="0">
                <a:latin typeface="Arial" panose="020B0604020202020204" pitchFamily="34" charset="0"/>
                <a:cs typeface="Arial" panose="020B0604020202020204" pitchFamily="34" charset="0"/>
              </a:rPr>
              <a:t>What would consumers </a:t>
            </a:r>
            <a:r>
              <a:rPr lang="en-GB" sz="1500" b="1" dirty="0" smtClean="0">
                <a:solidFill>
                  <a:srgbClr val="92D050"/>
                </a:solidFill>
                <a:latin typeface="Arial" panose="020B0604020202020204" pitchFamily="34" charset="0"/>
                <a:cs typeface="Arial" panose="020B0604020202020204" pitchFamily="34" charset="0"/>
              </a:rPr>
              <a:t>improve</a:t>
            </a:r>
            <a:r>
              <a:rPr lang="en-GB" sz="1500" b="1" dirty="0" smtClean="0">
                <a:latin typeface="Arial" panose="020B0604020202020204" pitchFamily="34" charset="0"/>
                <a:cs typeface="Arial" panose="020B0604020202020204" pitchFamily="34" charset="0"/>
              </a:rPr>
              <a:t> </a:t>
            </a:r>
            <a:r>
              <a:rPr lang="en-GB" sz="1500" dirty="0" smtClean="0">
                <a:latin typeface="Arial" panose="020B0604020202020204" pitchFamily="34" charset="0"/>
                <a:cs typeface="Arial" panose="020B0604020202020204" pitchFamily="34" charset="0"/>
              </a:rPr>
              <a:t>or</a:t>
            </a:r>
            <a:r>
              <a:rPr lang="en-GB" sz="1500" b="1" dirty="0" smtClean="0">
                <a:latin typeface="Arial" panose="020B0604020202020204" pitchFamily="34" charset="0"/>
                <a:cs typeface="Arial" panose="020B0604020202020204" pitchFamily="34" charset="0"/>
              </a:rPr>
              <a:t> </a:t>
            </a:r>
            <a:r>
              <a:rPr lang="en-GB" sz="1500" b="1" dirty="0" smtClean="0">
                <a:solidFill>
                  <a:srgbClr val="92D050"/>
                </a:solidFill>
                <a:latin typeface="Arial" panose="020B0604020202020204" pitchFamily="34" charset="0"/>
                <a:cs typeface="Arial" panose="020B0604020202020204" pitchFamily="34" charset="0"/>
              </a:rPr>
              <a:t>change</a:t>
            </a:r>
            <a:r>
              <a:rPr lang="en-GB" sz="1500" b="1" dirty="0" smtClean="0">
                <a:latin typeface="Arial" panose="020B0604020202020204" pitchFamily="34" charset="0"/>
                <a:cs typeface="Arial" panose="020B0604020202020204" pitchFamily="34" charset="0"/>
              </a:rPr>
              <a:t> </a:t>
            </a:r>
            <a:r>
              <a:rPr lang="en-GB" sz="1500" dirty="0" smtClean="0">
                <a:latin typeface="Arial" panose="020B0604020202020204" pitchFamily="34" charset="0"/>
                <a:cs typeface="Arial" panose="020B0604020202020204" pitchFamily="34" charset="0"/>
              </a:rPr>
              <a:t>about the brand. Explain your reasons behind your recommendations ? </a:t>
            </a:r>
            <a:endParaRPr lang="en-GB" sz="1400" dirty="0" smtClean="0">
              <a:latin typeface="Arial" panose="020B0604020202020204" pitchFamily="34" charset="0"/>
              <a:cs typeface="Arial" panose="020B0604020202020204" pitchFamily="34" charset="0"/>
            </a:endParaRPr>
          </a:p>
          <a:p>
            <a:pPr marL="0" lvl="2">
              <a:spcAft>
                <a:spcPts val="600"/>
              </a:spcAft>
              <a:tabLst>
                <a:tab pos="180975" algn="l"/>
              </a:tabLst>
            </a:pPr>
            <a:r>
              <a:rPr lang="en-GB" sz="1400" dirty="0" smtClean="0">
                <a:latin typeface="Arial" panose="020B0604020202020204" pitchFamily="34" charset="0"/>
                <a:cs typeface="Arial" panose="020B0604020202020204" pitchFamily="34" charset="0"/>
              </a:rPr>
              <a:t>Consider </a:t>
            </a:r>
            <a:r>
              <a:rPr lang="en-GB" sz="1400" dirty="0" smtClean="0">
                <a:latin typeface="Arial" panose="020B0604020202020204" pitchFamily="34" charset="0"/>
                <a:cs typeface="Arial" panose="020B0604020202020204" pitchFamily="34" charset="0"/>
              </a:rPr>
              <a:t>probing: </a:t>
            </a:r>
            <a:r>
              <a:rPr lang="en-GB" sz="1400" dirty="0" smtClean="0">
                <a:latin typeface="Arial" panose="020B0604020202020204" pitchFamily="34" charset="0"/>
                <a:cs typeface="Arial" panose="020B0604020202020204" pitchFamily="34" charset="0"/>
              </a:rPr>
              <a:t>ice cream </a:t>
            </a:r>
            <a:r>
              <a:rPr lang="en-GB" sz="1400" dirty="0" smtClean="0">
                <a:latin typeface="Arial" panose="020B0604020202020204" pitchFamily="34" charset="0"/>
                <a:cs typeface="Arial" panose="020B0604020202020204" pitchFamily="34" charset="0"/>
              </a:rPr>
              <a:t>preference, flavour preference, tub format preference, </a:t>
            </a:r>
            <a:r>
              <a:rPr lang="en-GB" sz="1400" dirty="0">
                <a:latin typeface="Arial" panose="020B0604020202020204" pitchFamily="34" charset="0"/>
                <a:cs typeface="Arial" panose="020B0604020202020204" pitchFamily="34" charset="0"/>
              </a:rPr>
              <a:t>p</a:t>
            </a:r>
            <a:r>
              <a:rPr lang="en-GB" sz="1400" dirty="0" smtClean="0">
                <a:latin typeface="Arial" panose="020B0604020202020204" pitchFamily="34" charset="0"/>
                <a:cs typeface="Arial" panose="020B0604020202020204" pitchFamily="34" charset="0"/>
              </a:rPr>
              <a:t>rice </a:t>
            </a:r>
            <a:r>
              <a:rPr lang="en-GB" sz="1400" dirty="0" smtClean="0">
                <a:latin typeface="Arial" panose="020B0604020202020204" pitchFamily="34" charset="0"/>
                <a:cs typeface="Arial" panose="020B0604020202020204" pitchFamily="34" charset="0"/>
              </a:rPr>
              <a:t>prepared to pay </a:t>
            </a:r>
            <a:r>
              <a:rPr lang="en-GB" sz="1400" dirty="0" err="1" smtClean="0">
                <a:latin typeface="Arial" panose="020B0604020202020204" pitchFamily="34" charset="0"/>
                <a:cs typeface="Arial" panose="020B0604020202020204" pitchFamily="34" charset="0"/>
              </a:rPr>
              <a:t>etc</a:t>
            </a:r>
            <a:endParaRPr lang="en-GB" sz="1400" dirty="0" smtClean="0">
              <a:latin typeface="Arial" panose="020B0604020202020204" pitchFamily="34" charset="0"/>
              <a:cs typeface="Arial" panose="020B0604020202020204" pitchFamily="34" charset="0"/>
            </a:endParaRPr>
          </a:p>
          <a:p>
            <a:pPr marL="0" lvl="1"/>
            <a:endParaRPr lang="en-GB" sz="1100" dirty="0" smtClean="0">
              <a:latin typeface="Arial" panose="020B0604020202020204" pitchFamily="34" charset="0"/>
              <a:cs typeface="Arial" panose="020B0604020202020204" pitchFamily="34" charset="0"/>
            </a:endParaRPr>
          </a:p>
          <a:p>
            <a:pPr marL="0" lvl="1"/>
            <a:r>
              <a:rPr lang="en-GB" sz="1100" dirty="0" smtClean="0">
                <a:latin typeface="Arial" panose="020B0604020202020204" pitchFamily="34" charset="0"/>
                <a:cs typeface="Arial" panose="020B0604020202020204" pitchFamily="34" charset="0"/>
              </a:rPr>
              <a:t>(</a:t>
            </a:r>
            <a:r>
              <a:rPr lang="en-GB" sz="1100" b="1" dirty="0" smtClean="0">
                <a:latin typeface="Arial" panose="020B0604020202020204" pitchFamily="34" charset="0"/>
                <a:cs typeface="Arial" panose="020B0604020202020204" pitchFamily="34" charset="0"/>
              </a:rPr>
              <a:t>TIP:</a:t>
            </a:r>
            <a:r>
              <a:rPr lang="en-GB" sz="1100" dirty="0" smtClean="0">
                <a:latin typeface="Arial" panose="020B0604020202020204" pitchFamily="34" charset="0"/>
                <a:cs typeface="Arial" panose="020B0604020202020204" pitchFamily="34" charset="0"/>
              </a:rPr>
              <a:t> </a:t>
            </a:r>
            <a:r>
              <a:rPr lang="en-GB" sz="1100" dirty="0" smtClean="0">
                <a:solidFill>
                  <a:srgbClr val="FF0000"/>
                </a:solidFill>
                <a:latin typeface="Arial" panose="020B0604020202020204" pitchFamily="34" charset="0"/>
                <a:cs typeface="Arial" panose="020B0604020202020204" pitchFamily="34" charset="0"/>
              </a:rPr>
              <a:t>TO RECORD RESPONDENT ANSWERS</a:t>
            </a:r>
            <a:r>
              <a:rPr lang="en-GB" sz="1100" dirty="0" smtClean="0">
                <a:latin typeface="Arial" panose="020B0604020202020204" pitchFamily="34" charset="0"/>
                <a:cs typeface="Arial" panose="020B0604020202020204" pitchFamily="34" charset="0"/>
              </a:rPr>
              <a:t>: use </a:t>
            </a:r>
            <a:r>
              <a:rPr lang="en-GB" sz="1100" dirty="0">
                <a:latin typeface="Arial" panose="020B0604020202020204" pitchFamily="34" charset="0"/>
                <a:cs typeface="Arial" panose="020B0604020202020204" pitchFamily="34" charset="0"/>
              </a:rPr>
              <a:t>a </a:t>
            </a:r>
            <a:r>
              <a:rPr lang="en-GB" sz="1100" dirty="0" smtClean="0">
                <a:latin typeface="Arial" panose="020B0604020202020204" pitchFamily="34" charset="0"/>
                <a:cs typeface="Arial" panose="020B0604020202020204" pitchFamily="34" charset="0"/>
              </a:rPr>
              <a:t>pre-defined list </a:t>
            </a:r>
            <a:r>
              <a:rPr lang="en-GB" sz="1100" dirty="0">
                <a:latin typeface="Arial" panose="020B0604020202020204" pitchFamily="34" charset="0"/>
                <a:cs typeface="Arial" panose="020B0604020202020204" pitchFamily="34" charset="0"/>
              </a:rPr>
              <a:t>of possible answers </a:t>
            </a:r>
            <a:r>
              <a:rPr lang="en-GB" sz="1100" b="1" dirty="0">
                <a:latin typeface="Arial" panose="020B0604020202020204" pitchFamily="34" charset="0"/>
                <a:cs typeface="Arial" panose="020B0604020202020204" pitchFamily="34" charset="0"/>
              </a:rPr>
              <a:t>or</a:t>
            </a:r>
            <a:r>
              <a:rPr lang="en-GB" sz="1100" dirty="0">
                <a:latin typeface="Arial" panose="020B0604020202020204" pitchFamily="34" charset="0"/>
                <a:cs typeface="Arial" panose="020B0604020202020204" pitchFamily="34" charset="0"/>
              </a:rPr>
              <a:t> ask </a:t>
            </a:r>
            <a:r>
              <a:rPr lang="en-GB" sz="1100" dirty="0" smtClean="0">
                <a:latin typeface="Arial" panose="020B0604020202020204" pitchFamily="34" charset="0"/>
                <a:cs typeface="Arial" panose="020B0604020202020204" pitchFamily="34" charset="0"/>
              </a:rPr>
              <a:t>respondents to </a:t>
            </a:r>
            <a:r>
              <a:rPr lang="en-GB" sz="1100" dirty="0">
                <a:latin typeface="Arial" panose="020B0604020202020204" pitchFamily="34" charset="0"/>
                <a:cs typeface="Arial" panose="020B0604020202020204" pitchFamily="34" charset="0"/>
              </a:rPr>
              <a:t>express </a:t>
            </a:r>
            <a:r>
              <a:rPr lang="en-GB" sz="1100" dirty="0" smtClean="0">
                <a:latin typeface="Arial" panose="020B0604020202020204" pitchFamily="34" charset="0"/>
                <a:cs typeface="Arial" panose="020B0604020202020204" pitchFamily="34" charset="0"/>
              </a:rPr>
              <a:t>their responses in their own words. </a:t>
            </a:r>
            <a:r>
              <a:rPr lang="en-GB" sz="1100" dirty="0" smtClean="0">
                <a:latin typeface="Arial" panose="020B0604020202020204" pitchFamily="34" charset="0"/>
                <a:cs typeface="Arial" panose="020B0604020202020204" pitchFamily="34" charset="0"/>
              </a:rPr>
              <a:t>Your </a:t>
            </a:r>
            <a:r>
              <a:rPr lang="en-GB" sz="1100" b="1" u="sng" dirty="0" smtClean="0">
                <a:latin typeface="Arial" panose="020B0604020202020204" pitchFamily="34" charset="0"/>
                <a:cs typeface="Arial" panose="020B0604020202020204" pitchFamily="34" charset="0"/>
              </a:rPr>
              <a:t>could also </a:t>
            </a:r>
            <a:r>
              <a:rPr lang="en-GB" sz="1100" b="1" dirty="0" smtClean="0">
                <a:latin typeface="Arial" panose="020B0604020202020204" pitchFamily="34" charset="0"/>
                <a:cs typeface="Arial" panose="020B0604020202020204" pitchFamily="34" charset="0"/>
              </a:rPr>
              <a:t>carry out a short </a:t>
            </a:r>
            <a:r>
              <a:rPr lang="en-GB" sz="1100" dirty="0">
                <a:latin typeface="Arial" panose="020B0604020202020204" pitchFamily="34" charset="0"/>
                <a:cs typeface="Arial" panose="020B0604020202020204" pitchFamily="34" charset="0"/>
              </a:rPr>
              <a:t>v</a:t>
            </a:r>
            <a:r>
              <a:rPr lang="en-GB" sz="1100" dirty="0" smtClean="0">
                <a:latin typeface="Arial" panose="020B0604020202020204" pitchFamily="34" charset="0"/>
                <a:cs typeface="Arial" panose="020B0604020202020204" pitchFamily="34" charset="0"/>
              </a:rPr>
              <a:t>ideo of </a:t>
            </a:r>
            <a:r>
              <a:rPr lang="en-GB" sz="1100" dirty="0" smtClean="0">
                <a:latin typeface="Arial" panose="020B0604020202020204" pitchFamily="34" charset="0"/>
                <a:cs typeface="Arial" panose="020B0604020202020204" pitchFamily="34" charset="0"/>
              </a:rPr>
              <a:t>individual’s </a:t>
            </a:r>
            <a:r>
              <a:rPr lang="en-GB" sz="1100" dirty="0" smtClean="0">
                <a:latin typeface="Arial" panose="020B0604020202020204" pitchFamily="34" charset="0"/>
                <a:cs typeface="Arial" panose="020B0604020202020204" pitchFamily="34" charset="0"/>
              </a:rPr>
              <a:t>attitudes, behaviour  and opinions; i.e. create some </a:t>
            </a:r>
            <a:r>
              <a:rPr lang="en-GB" sz="1100" dirty="0" smtClean="0">
                <a:latin typeface="Arial" panose="020B0604020202020204" pitchFamily="34" charset="0"/>
                <a:cs typeface="Arial" panose="020B0604020202020204" pitchFamily="34" charset="0"/>
              </a:rPr>
              <a:t>VOXPOP </a:t>
            </a:r>
            <a:r>
              <a:rPr lang="en-GB" sz="1100" dirty="0" smtClean="0">
                <a:latin typeface="Arial" panose="020B0604020202020204" pitchFamily="34" charset="0"/>
                <a:cs typeface="Arial" panose="020B0604020202020204" pitchFamily="34" charset="0"/>
              </a:rPr>
              <a:t>videos and include the links in your report)   </a:t>
            </a:r>
            <a:endParaRPr lang="en-GB" sz="1100" dirty="0">
              <a:latin typeface="Arial" panose="020B0604020202020204" pitchFamily="34" charset="0"/>
              <a:cs typeface="Arial" panose="020B0604020202020204" pitchFamily="34" charset="0"/>
            </a:endParaRPr>
          </a:p>
          <a:p>
            <a:endParaRPr lang="en-GB" b="1" dirty="0" smtClean="0"/>
          </a:p>
          <a:p>
            <a:pPr marL="285750" indent="-285750">
              <a:buFont typeface="Wingdings" panose="05000000000000000000" pitchFamily="2" charset="2"/>
              <a:buChar char="Ø"/>
            </a:pPr>
            <a:endParaRPr lang="en-GB" b="1" dirty="0"/>
          </a:p>
        </p:txBody>
      </p:sp>
    </p:spTree>
    <p:extLst>
      <p:ext uri="{BB962C8B-B14F-4D97-AF65-F5344CB8AC3E}">
        <p14:creationId xmlns:p14="http://schemas.microsoft.com/office/powerpoint/2010/main" val="3428689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latin typeface="Arial" panose="020B0604020202020204" pitchFamily="34" charset="0"/>
                <a:cs typeface="Arial" panose="020B0604020202020204" pitchFamily="34" charset="0"/>
              </a:rPr>
              <a:t>Pitch Questions </a:t>
            </a:r>
            <a:endParaRPr lang="en-GB" sz="3200" dirty="0">
              <a:solidFill>
                <a:schemeClr val="tx1"/>
              </a:solidFill>
              <a:latin typeface="Arial" panose="020B0604020202020204" pitchFamily="34" charset="0"/>
              <a:cs typeface="Arial" panose="020B0604020202020204" pitchFamily="34" charset="0"/>
            </a:endParaRPr>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893227"/>
            <a:ext cx="9144000" cy="5216813"/>
          </a:xfrm>
          <a:prstGeom prst="rect">
            <a:avLst/>
          </a:prstGeom>
        </p:spPr>
        <p:txBody>
          <a:bodyPr wrap="square">
            <a:spAutoFit/>
          </a:bodyPr>
          <a:lstStyle/>
          <a:p>
            <a:pPr marL="0" indent="0">
              <a:buFont typeface="Arial" charset="0"/>
              <a:buNone/>
            </a:pPr>
            <a:r>
              <a:rPr lang="en-GB" sz="2000" b="1" dirty="0">
                <a:latin typeface="Arial" panose="020B0604020202020204" pitchFamily="34" charset="0"/>
                <a:cs typeface="Arial" panose="020B0604020202020204" pitchFamily="34" charset="0"/>
              </a:rPr>
              <a:t>Task </a:t>
            </a:r>
            <a:r>
              <a:rPr lang="en-GB" sz="2000" b="1" dirty="0" smtClean="0">
                <a:latin typeface="Arial" panose="020B0604020202020204" pitchFamily="34" charset="0"/>
                <a:cs typeface="Arial" panose="020B0604020202020204" pitchFamily="34" charset="0"/>
              </a:rPr>
              <a:t>9: </a:t>
            </a:r>
            <a:r>
              <a:rPr lang="en-GB" sz="2000" dirty="0" smtClean="0">
                <a:latin typeface="Arial" panose="020B0604020202020204" pitchFamily="34" charset="0"/>
                <a:cs typeface="Arial" panose="020B0604020202020204" pitchFamily="34" charset="0"/>
              </a:rPr>
              <a:t>Identify and justify a </a:t>
            </a:r>
            <a:r>
              <a:rPr lang="en-GB" sz="2000" u="sng" dirty="0" smtClean="0">
                <a:solidFill>
                  <a:srgbClr val="92D050"/>
                </a:solidFill>
                <a:latin typeface="Arial" panose="020B0604020202020204" pitchFamily="34" charset="0"/>
                <a:cs typeface="Arial" panose="020B0604020202020204" pitchFamily="34" charset="0"/>
              </a:rPr>
              <a:t>new</a:t>
            </a:r>
            <a:r>
              <a:rPr lang="en-GB" sz="2000" dirty="0" smtClean="0">
                <a:latin typeface="Arial" panose="020B0604020202020204" pitchFamily="34" charset="0"/>
                <a:cs typeface="Arial" panose="020B0604020202020204" pitchFamily="34" charset="0"/>
              </a:rPr>
              <a:t>, alternative slogan for Ben &amp; Jerry’s</a:t>
            </a:r>
          </a:p>
          <a:p>
            <a:pPr marL="0" indent="0">
              <a:buFont typeface="Arial" charset="0"/>
              <a:buNone/>
            </a:pPr>
            <a:endParaRPr lang="en-GB" b="1" dirty="0">
              <a:latin typeface="Arial" panose="020B0604020202020204" pitchFamily="34" charset="0"/>
              <a:cs typeface="Arial" panose="020B0604020202020204" pitchFamily="34" charset="0"/>
            </a:endParaRPr>
          </a:p>
          <a:p>
            <a:pPr marL="0" indent="0">
              <a:buFont typeface="Arial" charset="0"/>
              <a:buNone/>
            </a:pPr>
            <a:endParaRPr lang="en-GB" sz="1600" i="1" dirty="0" smtClean="0">
              <a:latin typeface="Arial" panose="020B0604020202020204" pitchFamily="34" charset="0"/>
              <a:cs typeface="Arial" panose="020B0604020202020204" pitchFamily="34" charset="0"/>
            </a:endParaRPr>
          </a:p>
          <a:p>
            <a:pPr marL="0" indent="0">
              <a:buFont typeface="Arial" charset="0"/>
              <a:buNone/>
            </a:pPr>
            <a:endParaRPr lang="en-GB" sz="1600" i="1" dirty="0">
              <a:latin typeface="Arial" panose="020B0604020202020204" pitchFamily="34" charset="0"/>
              <a:cs typeface="Arial" panose="020B0604020202020204" pitchFamily="34" charset="0"/>
            </a:endParaRPr>
          </a:p>
          <a:p>
            <a:pPr marL="0" indent="0">
              <a:buFont typeface="Arial" charset="0"/>
              <a:buNone/>
            </a:pPr>
            <a:r>
              <a:rPr lang="en-GB" sz="1600" i="1" dirty="0" smtClean="0">
                <a:latin typeface="Arial" panose="020B0604020202020204" pitchFamily="34" charset="0"/>
                <a:cs typeface="Arial" panose="020B0604020202020204" pitchFamily="34" charset="0"/>
              </a:rPr>
              <a:t>Ben &amp; Jerry sometimes </a:t>
            </a:r>
            <a:r>
              <a:rPr lang="en-GB" sz="1600" b="1" i="1" dirty="0" smtClean="0">
                <a:solidFill>
                  <a:srgbClr val="92D050"/>
                </a:solidFill>
                <a:latin typeface="Arial" panose="020B0604020202020204" pitchFamily="34" charset="0"/>
                <a:cs typeface="Arial" panose="020B0604020202020204" pitchFamily="34" charset="0"/>
              </a:rPr>
              <a:t>use the following slogans: </a:t>
            </a:r>
          </a:p>
          <a:p>
            <a:pPr marL="0" indent="0">
              <a:buFont typeface="Arial" charset="0"/>
              <a:buNone/>
            </a:pPr>
            <a:endParaRPr lang="en-GB" sz="2000" i="1" dirty="0">
              <a:latin typeface="Arial" panose="020B0604020202020204" pitchFamily="34" charset="0"/>
              <a:cs typeface="Arial" panose="020B0604020202020204" pitchFamily="34" charset="0"/>
            </a:endParaRPr>
          </a:p>
          <a:p>
            <a:pPr marL="0" indent="0">
              <a:buFont typeface="Arial" charset="0"/>
              <a:buNone/>
            </a:pPr>
            <a:r>
              <a:rPr lang="en-GB" b="1" i="1" dirty="0" smtClean="0">
                <a:latin typeface="Arial" panose="020B0604020202020204" pitchFamily="34" charset="0"/>
                <a:cs typeface="Arial" panose="020B0604020202020204" pitchFamily="34" charset="0"/>
              </a:rPr>
              <a:t>“</a:t>
            </a:r>
            <a:r>
              <a:rPr lang="en-GB" b="1" i="1" dirty="0">
                <a:latin typeface="Arial" panose="020B0604020202020204" pitchFamily="34" charset="0"/>
                <a:cs typeface="Arial" panose="020B0604020202020204" pitchFamily="34" charset="0"/>
              </a:rPr>
              <a:t>If It’s Not Fun, Why Do It</a:t>
            </a:r>
            <a:r>
              <a:rPr lang="en-GB" b="1" i="1" dirty="0" smtClean="0">
                <a:latin typeface="Arial" panose="020B0604020202020204" pitchFamily="34" charset="0"/>
                <a:cs typeface="Arial" panose="020B0604020202020204" pitchFamily="34" charset="0"/>
              </a:rPr>
              <a:t>?”</a:t>
            </a:r>
          </a:p>
          <a:p>
            <a:pPr marL="0" indent="0">
              <a:buFont typeface="Arial" charset="0"/>
              <a:buNone/>
            </a:pPr>
            <a:endParaRPr lang="en-GB" b="1" i="1" dirty="0">
              <a:latin typeface="Arial" panose="020B0604020202020204" pitchFamily="34" charset="0"/>
              <a:cs typeface="Arial" panose="020B0604020202020204" pitchFamily="34" charset="0"/>
            </a:endParaRPr>
          </a:p>
          <a:p>
            <a:pPr marL="0" indent="0">
              <a:buFont typeface="Arial" charset="0"/>
              <a:buNone/>
            </a:pPr>
            <a:r>
              <a:rPr lang="en-GB" b="1" i="1" dirty="0" smtClean="0">
                <a:latin typeface="Arial" panose="020B0604020202020204" pitchFamily="34" charset="0"/>
                <a:cs typeface="Arial" panose="020B0604020202020204" pitchFamily="34" charset="0"/>
              </a:rPr>
              <a:t>“</a:t>
            </a:r>
            <a:r>
              <a:rPr lang="en-GB" b="1" i="1" dirty="0" smtClean="0">
                <a:latin typeface="Arial" panose="020B0604020202020204" pitchFamily="34" charset="0"/>
                <a:cs typeface="Arial" panose="020B0604020202020204" pitchFamily="34" charset="0"/>
              </a:rPr>
              <a:t>Join </a:t>
            </a:r>
            <a:r>
              <a:rPr lang="en-GB" b="1" i="1" dirty="0">
                <a:latin typeface="Arial" panose="020B0604020202020204" pitchFamily="34" charset="0"/>
                <a:cs typeface="Arial" panose="020B0604020202020204" pitchFamily="34" charset="0"/>
              </a:rPr>
              <a:t>our Core, all you need is a </a:t>
            </a:r>
            <a:r>
              <a:rPr lang="en-GB" b="1" i="1" dirty="0" smtClean="0">
                <a:latin typeface="Arial" panose="020B0604020202020204" pitchFamily="34" charset="0"/>
                <a:cs typeface="Arial" panose="020B0604020202020204" pitchFamily="34" charset="0"/>
              </a:rPr>
              <a:t>spoon”</a:t>
            </a:r>
            <a:endParaRPr lang="en-GB" b="1" i="1" dirty="0" smtClean="0">
              <a:latin typeface="Arial" panose="020B0604020202020204" pitchFamily="34" charset="0"/>
              <a:cs typeface="Arial" panose="020B0604020202020204" pitchFamily="34" charset="0"/>
            </a:endParaRPr>
          </a:p>
          <a:p>
            <a:pPr marL="0" indent="0">
              <a:buFont typeface="Arial" charset="0"/>
              <a:buNone/>
            </a:pPr>
            <a:endParaRPr lang="en-GB" sz="1600" i="1" dirty="0">
              <a:latin typeface="Arial" panose="020B0604020202020204" pitchFamily="34" charset="0"/>
              <a:cs typeface="Arial" panose="020B0604020202020204" pitchFamily="34" charset="0"/>
            </a:endParaRPr>
          </a:p>
          <a:p>
            <a:pPr marL="0" indent="0">
              <a:buFont typeface="Arial" charset="0"/>
              <a:buNone/>
            </a:pPr>
            <a:endParaRPr lang="en-GB" sz="1400" i="1" dirty="0" smtClean="0">
              <a:latin typeface="Arial" panose="020B0604020202020204" pitchFamily="34" charset="0"/>
              <a:cs typeface="Arial" panose="020B0604020202020204" pitchFamily="34" charset="0"/>
            </a:endParaRPr>
          </a:p>
          <a:p>
            <a:pPr marL="0" indent="0">
              <a:buFont typeface="Arial" charset="0"/>
              <a:buNone/>
            </a:pPr>
            <a:endParaRPr lang="en-GB" sz="1400" i="1" dirty="0">
              <a:latin typeface="Arial" panose="020B0604020202020204" pitchFamily="34" charset="0"/>
              <a:cs typeface="Arial" panose="020B0604020202020204" pitchFamily="34" charset="0"/>
            </a:endParaRPr>
          </a:p>
          <a:p>
            <a:pPr marL="0" indent="0">
              <a:buFont typeface="Arial" charset="0"/>
              <a:buNone/>
            </a:pPr>
            <a:endParaRPr lang="en-GB" sz="2000" i="1" dirty="0" smtClean="0">
              <a:latin typeface="Arial" panose="020B0604020202020204" pitchFamily="34" charset="0"/>
              <a:cs typeface="Arial" panose="020B0604020202020204" pitchFamily="34" charset="0"/>
            </a:endParaRPr>
          </a:p>
          <a:p>
            <a:pPr marL="0" indent="0">
              <a:spcAft>
                <a:spcPts val="600"/>
              </a:spcAft>
              <a:buFont typeface="Arial" charset="0"/>
              <a:buNone/>
            </a:pPr>
            <a:r>
              <a:rPr lang="en-GB" i="1" dirty="0" smtClean="0">
                <a:latin typeface="Arial" panose="020B0604020202020204" pitchFamily="34" charset="0"/>
                <a:cs typeface="Arial" panose="020B0604020202020204" pitchFamily="34" charset="0"/>
              </a:rPr>
              <a:t>(You are expected to put forward a </a:t>
            </a:r>
            <a:r>
              <a:rPr lang="en-GB" b="1" i="1" dirty="0" smtClean="0">
                <a:latin typeface="Arial" panose="020B0604020202020204" pitchFamily="34" charset="0"/>
                <a:cs typeface="Arial" panose="020B0604020202020204" pitchFamily="34" charset="0"/>
              </a:rPr>
              <a:t>new slogan </a:t>
            </a:r>
            <a:r>
              <a:rPr lang="en-GB" i="1" dirty="0" smtClean="0">
                <a:latin typeface="Arial" panose="020B0604020202020204" pitchFamily="34" charset="0"/>
                <a:cs typeface="Arial" panose="020B0604020202020204" pitchFamily="34" charset="0"/>
              </a:rPr>
              <a:t>which represents what Ben &amp; Jerry stands for, both in terms of its products, but also linked to the messages and values which the brand promotes. You are expected to justify the selection of words used and how they support the brand’s marketing).</a:t>
            </a:r>
          </a:p>
          <a:p>
            <a:pPr marL="0" indent="0">
              <a:buFont typeface="Arial" charset="0"/>
              <a:buNone/>
            </a:pPr>
            <a:endParaRPr lang="en-GB" sz="1600" i="1" dirty="0"/>
          </a:p>
          <a:p>
            <a:pPr marL="0" indent="0">
              <a:buFont typeface="Arial" charset="0"/>
              <a:buNone/>
            </a:pPr>
            <a:endParaRPr lang="en-GB" sz="1600" i="1" dirty="0"/>
          </a:p>
        </p:txBody>
      </p:sp>
    </p:spTree>
    <p:extLst>
      <p:ext uri="{BB962C8B-B14F-4D97-AF65-F5344CB8AC3E}">
        <p14:creationId xmlns:p14="http://schemas.microsoft.com/office/powerpoint/2010/main" val="11672548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latin typeface="Arial" panose="020B0604020202020204" pitchFamily="34" charset="0"/>
                <a:cs typeface="Arial" panose="020B0604020202020204" pitchFamily="34" charset="0"/>
              </a:rPr>
              <a:t>Pitch Questions </a:t>
            </a:r>
            <a:endParaRPr lang="en-GB" sz="3200" dirty="0">
              <a:solidFill>
                <a:schemeClr val="tx1"/>
              </a:solidFill>
              <a:latin typeface="Arial" panose="020B0604020202020204" pitchFamily="34" charset="0"/>
              <a:cs typeface="Arial" panose="020B0604020202020204" pitchFamily="34" charset="0"/>
            </a:endParaRPr>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620688"/>
            <a:ext cx="9144000" cy="6186309"/>
          </a:xfrm>
          <a:prstGeom prst="rect">
            <a:avLst/>
          </a:prstGeom>
        </p:spPr>
        <p:txBody>
          <a:bodyPr wrap="square">
            <a:spAutoFit/>
          </a:bodyPr>
          <a:lstStyle/>
          <a:p>
            <a:pPr marL="0" indent="0">
              <a:buFont typeface="Arial" charset="0"/>
              <a:buNone/>
            </a:pPr>
            <a:endParaRPr lang="en-GB" sz="1600" i="1" dirty="0"/>
          </a:p>
          <a:p>
            <a:pPr marL="0" indent="0">
              <a:buFont typeface="Arial" charset="0"/>
              <a:buNone/>
            </a:pPr>
            <a:r>
              <a:rPr lang="en-GB" sz="1950" b="1" dirty="0" smtClean="0">
                <a:latin typeface="Arial" panose="020B0604020202020204" pitchFamily="34" charset="0"/>
                <a:cs typeface="Arial" panose="020B0604020202020204" pitchFamily="34" charset="0"/>
              </a:rPr>
              <a:t>Task 10: Design an Advertising Poster to </a:t>
            </a:r>
            <a:r>
              <a:rPr lang="en-GB" sz="1950" b="1" dirty="0">
                <a:latin typeface="Arial" panose="020B0604020202020204" pitchFamily="34" charset="0"/>
                <a:cs typeface="Arial" panose="020B0604020202020204" pitchFamily="34" charset="0"/>
              </a:rPr>
              <a:t>help </a:t>
            </a:r>
            <a:r>
              <a:rPr lang="en-GB" sz="1950" b="1" dirty="0" smtClean="0">
                <a:latin typeface="Arial" panose="020B0604020202020204" pitchFamily="34" charset="0"/>
                <a:cs typeface="Arial" panose="020B0604020202020204" pitchFamily="34" charset="0"/>
              </a:rPr>
              <a:t>promote Ben &amp; Jerry brand  </a:t>
            </a:r>
          </a:p>
          <a:p>
            <a:pPr marL="0" indent="0">
              <a:buFont typeface="Arial" charset="0"/>
              <a:buNone/>
            </a:pPr>
            <a:endParaRPr lang="en-GB" sz="2000" b="1" dirty="0" smtClean="0">
              <a:latin typeface="Arial" panose="020B0604020202020204" pitchFamily="34" charset="0"/>
              <a:cs typeface="Arial" panose="020B0604020202020204" pitchFamily="34" charset="0"/>
            </a:endParaRPr>
          </a:p>
          <a:p>
            <a:pPr marL="0" indent="0">
              <a:buFont typeface="Arial" charset="0"/>
              <a:buNone/>
            </a:pPr>
            <a:r>
              <a:rPr lang="en-GB" sz="1950" b="1" dirty="0" smtClean="0">
                <a:latin typeface="Arial" panose="020B0604020202020204" pitchFamily="34" charset="0"/>
                <a:cs typeface="Arial" panose="020B0604020202020204" pitchFamily="34" charset="0"/>
              </a:rPr>
              <a:t>You must define: </a:t>
            </a:r>
          </a:p>
          <a:p>
            <a:pPr marL="0" indent="0">
              <a:buFont typeface="Arial" charset="0"/>
              <a:buNone/>
            </a:pPr>
            <a:endParaRPr lang="en-GB" sz="2000" dirty="0" smtClean="0">
              <a:latin typeface="Arial" panose="020B0604020202020204" pitchFamily="34" charset="0"/>
              <a:cs typeface="Arial" panose="020B0604020202020204" pitchFamily="34" charset="0"/>
            </a:endParaRPr>
          </a:p>
          <a:p>
            <a:pPr marL="460375" lvl="1" indent="-285750">
              <a:spcAft>
                <a:spcPts val="0"/>
              </a:spcAft>
              <a:buClr>
                <a:schemeClr val="tx1"/>
              </a:buClr>
              <a:buFont typeface="Arial" panose="020B0604020202020204" pitchFamily="34" charset="0"/>
              <a:buChar char="•"/>
            </a:pPr>
            <a:r>
              <a:rPr lang="en-GB" sz="1400" b="1" dirty="0" smtClean="0">
                <a:solidFill>
                  <a:srgbClr val="92D050"/>
                </a:solidFill>
                <a:latin typeface="Arial" panose="020B0604020202020204" pitchFamily="34" charset="0"/>
                <a:cs typeface="Arial" panose="020B0604020202020204" pitchFamily="34" charset="0"/>
              </a:rPr>
              <a:t>Target</a:t>
            </a:r>
            <a:r>
              <a:rPr lang="en-GB" sz="1400" b="1" dirty="0" smtClean="0">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audience  </a:t>
            </a:r>
            <a:endParaRPr lang="en-GB" sz="1400" dirty="0" smtClean="0">
              <a:latin typeface="Arial" panose="020B0604020202020204" pitchFamily="34" charset="0"/>
              <a:cs typeface="Arial" panose="020B0604020202020204" pitchFamily="34" charset="0"/>
            </a:endParaRPr>
          </a:p>
          <a:p>
            <a:pPr marL="460375" lvl="1" indent="-285750">
              <a:spcAft>
                <a:spcPts val="0"/>
              </a:spcAft>
              <a:buClr>
                <a:schemeClr val="tx1"/>
              </a:buClr>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460375" lvl="1" indent="-285750">
              <a:spcAft>
                <a:spcPts val="0"/>
              </a:spcAft>
              <a:buClr>
                <a:schemeClr val="tx1"/>
              </a:buClr>
              <a:buFont typeface="Arial" panose="020B0604020202020204" pitchFamily="34" charset="0"/>
              <a:buChar char="•"/>
            </a:pPr>
            <a:r>
              <a:rPr lang="en-GB" sz="1400" dirty="0" smtClean="0">
                <a:latin typeface="Arial" panose="020B0604020202020204" pitchFamily="34" charset="0"/>
                <a:cs typeface="Arial" panose="020B0604020202020204" pitchFamily="34" charset="0"/>
              </a:rPr>
              <a:t>Explain which </a:t>
            </a:r>
            <a:r>
              <a:rPr lang="en-GB" sz="1400" b="1" dirty="0" smtClean="0">
                <a:solidFill>
                  <a:srgbClr val="92D050"/>
                </a:solidFill>
                <a:latin typeface="Arial" panose="020B0604020202020204" pitchFamily="34" charset="0"/>
                <a:cs typeface="Arial" panose="020B0604020202020204" pitchFamily="34" charset="0"/>
              </a:rPr>
              <a:t>elements</a:t>
            </a:r>
            <a:r>
              <a:rPr lang="en-GB" sz="1400" dirty="0" smtClean="0">
                <a:latin typeface="Arial" panose="020B0604020202020204" pitchFamily="34" charset="0"/>
                <a:cs typeface="Arial" panose="020B0604020202020204" pitchFamily="34" charset="0"/>
              </a:rPr>
              <a:t> (visuals, text, call to actions…etc.) are </a:t>
            </a:r>
            <a:r>
              <a:rPr lang="en-GB" sz="1400" b="1" dirty="0" smtClean="0">
                <a:solidFill>
                  <a:srgbClr val="92D050"/>
                </a:solidFill>
                <a:latin typeface="Arial" panose="020B0604020202020204" pitchFamily="34" charset="0"/>
                <a:cs typeface="Arial" panose="020B0604020202020204" pitchFamily="34" charset="0"/>
              </a:rPr>
              <a:t>designed </a:t>
            </a:r>
            <a:r>
              <a:rPr lang="en-GB" sz="1400" b="1" dirty="0">
                <a:solidFill>
                  <a:srgbClr val="92D050"/>
                </a:solidFill>
                <a:latin typeface="Arial" panose="020B0604020202020204" pitchFamily="34" charset="0"/>
                <a:cs typeface="Arial" panose="020B0604020202020204" pitchFamily="34" charset="0"/>
              </a:rPr>
              <a:t>to attract </a:t>
            </a:r>
            <a:r>
              <a:rPr lang="en-GB" sz="1400" dirty="0">
                <a:latin typeface="Arial" panose="020B0604020202020204" pitchFamily="34" charset="0"/>
                <a:cs typeface="Arial" panose="020B0604020202020204" pitchFamily="34" charset="0"/>
              </a:rPr>
              <a:t>the target audience ? </a:t>
            </a:r>
          </a:p>
          <a:p>
            <a:pPr marL="460375" lvl="1" indent="-285750">
              <a:spcAft>
                <a:spcPts val="0"/>
              </a:spcAft>
              <a:buClr>
                <a:schemeClr val="tx1"/>
              </a:buClr>
              <a:buFont typeface="Arial" panose="020B0604020202020204" pitchFamily="34" charset="0"/>
              <a:buChar char="•"/>
            </a:pPr>
            <a:endParaRPr lang="en-GB" sz="1400" b="1" dirty="0" smtClean="0">
              <a:latin typeface="Arial" panose="020B0604020202020204" pitchFamily="34" charset="0"/>
              <a:cs typeface="Arial" panose="020B0604020202020204" pitchFamily="34" charset="0"/>
            </a:endParaRPr>
          </a:p>
          <a:p>
            <a:pPr marL="460375" lvl="1" indent="-285750">
              <a:spcAft>
                <a:spcPts val="0"/>
              </a:spcAft>
              <a:buClr>
                <a:schemeClr val="tx1"/>
              </a:buClr>
              <a:buFont typeface="Arial" panose="020B0604020202020204" pitchFamily="34" charset="0"/>
              <a:buChar char="•"/>
            </a:pPr>
            <a:r>
              <a:rPr lang="en-GB" sz="1400" b="1" dirty="0" smtClean="0">
                <a:solidFill>
                  <a:srgbClr val="92D050"/>
                </a:solidFill>
                <a:latin typeface="Arial" panose="020B0604020202020204" pitchFamily="34" charset="0"/>
                <a:cs typeface="Arial" panose="020B0604020202020204" pitchFamily="34" charset="0"/>
              </a:rPr>
              <a:t>Core Message(s) </a:t>
            </a:r>
            <a:r>
              <a:rPr lang="en-GB" sz="1400" dirty="0">
                <a:latin typeface="Arial" panose="020B0604020202020204" pitchFamily="34" charset="0"/>
                <a:cs typeface="Arial" panose="020B0604020202020204" pitchFamily="34" charset="0"/>
              </a:rPr>
              <a:t>and </a:t>
            </a:r>
            <a:r>
              <a:rPr lang="en-GB" sz="1400" b="1" dirty="0">
                <a:solidFill>
                  <a:srgbClr val="92D050"/>
                </a:solidFill>
                <a:latin typeface="Arial" panose="020B0604020202020204" pitchFamily="34" charset="0"/>
                <a:cs typeface="Arial" panose="020B0604020202020204" pitchFamily="34" charset="0"/>
              </a:rPr>
              <a:t>desired outcome</a:t>
            </a:r>
            <a:r>
              <a:rPr lang="en-GB" sz="1400" dirty="0">
                <a:solidFill>
                  <a:srgbClr val="92D050"/>
                </a:solidFill>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 e.g. reinforce </a:t>
            </a:r>
            <a:r>
              <a:rPr lang="en-GB" sz="1400" dirty="0" smtClean="0">
                <a:latin typeface="Arial" panose="020B0604020202020204" pitchFamily="34" charset="0"/>
                <a:cs typeface="Arial" panose="020B0604020202020204" pitchFamily="34" charset="0"/>
              </a:rPr>
              <a:t>an existing message </a:t>
            </a:r>
            <a:r>
              <a:rPr lang="en-GB" sz="1400" dirty="0">
                <a:latin typeface="Arial" panose="020B0604020202020204" pitchFamily="34" charset="0"/>
                <a:cs typeface="Arial" panose="020B0604020202020204" pitchFamily="34" charset="0"/>
              </a:rPr>
              <a:t>/ </a:t>
            </a:r>
            <a:r>
              <a:rPr lang="en-GB" sz="1400" dirty="0" smtClean="0">
                <a:latin typeface="Arial" panose="020B0604020202020204" pitchFamily="34" charset="0"/>
                <a:cs typeface="Arial" panose="020B0604020202020204" pitchFamily="34" charset="0"/>
              </a:rPr>
              <a:t>convey new news, provoke </a:t>
            </a:r>
            <a:r>
              <a:rPr lang="en-GB" sz="1400" dirty="0">
                <a:latin typeface="Arial" panose="020B0604020202020204" pitchFamily="34" charset="0"/>
                <a:cs typeface="Arial" panose="020B0604020202020204" pitchFamily="34" charset="0"/>
              </a:rPr>
              <a:t>a call to </a:t>
            </a:r>
            <a:r>
              <a:rPr lang="en-GB" sz="1400" dirty="0" smtClean="0">
                <a:latin typeface="Arial" panose="020B0604020202020204" pitchFamily="34" charset="0"/>
                <a:cs typeface="Arial" panose="020B0604020202020204" pitchFamily="34" charset="0"/>
              </a:rPr>
              <a:t>action…….</a:t>
            </a:r>
            <a:r>
              <a:rPr lang="en-GB" sz="1400" dirty="0" err="1" smtClean="0">
                <a:latin typeface="Arial" panose="020B0604020202020204" pitchFamily="34" charset="0"/>
                <a:cs typeface="Arial" panose="020B0604020202020204" pitchFamily="34" charset="0"/>
              </a:rPr>
              <a:t>etc</a:t>
            </a:r>
            <a:r>
              <a:rPr lang="en-GB" sz="1400" dirty="0" smtClean="0">
                <a:latin typeface="Arial" panose="020B0604020202020204" pitchFamily="34" charset="0"/>
                <a:cs typeface="Arial" panose="020B0604020202020204" pitchFamily="34" charset="0"/>
              </a:rPr>
              <a:t> </a:t>
            </a:r>
            <a:endParaRPr lang="en-GB" sz="1600" i="1" dirty="0">
              <a:latin typeface="Arial" panose="020B0604020202020204" pitchFamily="34" charset="0"/>
              <a:cs typeface="Arial" panose="020B0604020202020204" pitchFamily="34" charset="0"/>
            </a:endParaRPr>
          </a:p>
          <a:p>
            <a:pPr marL="0" indent="0">
              <a:buFont typeface="Arial" charset="0"/>
              <a:buNone/>
            </a:pPr>
            <a:endParaRPr lang="en-GB" sz="1600" i="1" dirty="0">
              <a:latin typeface="Arial" panose="020B0604020202020204" pitchFamily="34" charset="0"/>
              <a:cs typeface="Arial" panose="020B0604020202020204" pitchFamily="34" charset="0"/>
            </a:endParaRPr>
          </a:p>
          <a:p>
            <a:pPr marL="0" indent="0">
              <a:buFont typeface="Arial" charset="0"/>
              <a:buNone/>
            </a:pPr>
            <a:r>
              <a:rPr lang="en-GB" sz="1600" b="1" dirty="0" smtClean="0">
                <a:latin typeface="Arial" panose="020B0604020202020204" pitchFamily="34" charset="0"/>
                <a:cs typeface="Arial" panose="020B0604020202020204" pitchFamily="34" charset="0"/>
              </a:rPr>
              <a:t>Your advertising poster must </a:t>
            </a:r>
            <a:r>
              <a:rPr lang="en-GB" sz="1600" b="1" dirty="0" smtClean="0">
                <a:latin typeface="Arial" panose="020B0604020202020204" pitchFamily="34" charset="0"/>
                <a:cs typeface="Arial" panose="020B0604020202020204" pitchFamily="34" charset="0"/>
              </a:rPr>
              <a:t>include: </a:t>
            </a:r>
            <a:endParaRPr lang="en-GB" sz="1600" b="1" dirty="0" smtClean="0">
              <a:latin typeface="Arial" panose="020B0604020202020204" pitchFamily="34" charset="0"/>
              <a:cs typeface="Arial" panose="020B0604020202020204" pitchFamily="34" charset="0"/>
            </a:endParaRPr>
          </a:p>
          <a:p>
            <a:pPr marL="0" indent="0">
              <a:buFont typeface="Arial" charset="0"/>
              <a:buNone/>
            </a:pPr>
            <a:endParaRPr lang="en-GB" sz="1600" i="1" dirty="0">
              <a:latin typeface="Arial" panose="020B0604020202020204" pitchFamily="34" charset="0"/>
              <a:cs typeface="Arial" panose="020B0604020202020204" pitchFamily="34" charset="0"/>
            </a:endParaRPr>
          </a:p>
          <a:p>
            <a:pPr marL="447675" lvl="1" indent="-342900">
              <a:spcAft>
                <a:spcPts val="600"/>
              </a:spcAft>
              <a:buFont typeface="+mj-lt"/>
              <a:buAutoNum type="arabicPeriod"/>
            </a:pPr>
            <a:r>
              <a:rPr lang="en-GB" sz="1600" i="1" dirty="0" smtClean="0">
                <a:latin typeface="Arial" panose="020B0604020202020204" pitchFamily="34" charset="0"/>
                <a:cs typeface="Arial" panose="020B0604020202020204" pitchFamily="34" charset="0"/>
              </a:rPr>
              <a:t>Headline</a:t>
            </a:r>
          </a:p>
          <a:p>
            <a:pPr marL="447675" lvl="1" indent="-342900">
              <a:spcAft>
                <a:spcPts val="600"/>
              </a:spcAft>
              <a:buFont typeface="+mj-lt"/>
              <a:buAutoNum type="arabicPeriod"/>
            </a:pPr>
            <a:r>
              <a:rPr lang="en-GB" sz="1600" i="1" dirty="0" smtClean="0">
                <a:latin typeface="Arial" panose="020B0604020202020204" pitchFamily="34" charset="0"/>
                <a:cs typeface="Arial" panose="020B0604020202020204" pitchFamily="34" charset="0"/>
              </a:rPr>
              <a:t>Ben &amp; Jerry product </a:t>
            </a:r>
          </a:p>
          <a:p>
            <a:pPr marL="447675" lvl="1" indent="-342900">
              <a:spcAft>
                <a:spcPts val="600"/>
              </a:spcAft>
              <a:buFont typeface="+mj-lt"/>
              <a:buAutoNum type="arabicPeriod"/>
            </a:pPr>
            <a:r>
              <a:rPr lang="en-GB" sz="1600" i="1" dirty="0" smtClean="0">
                <a:latin typeface="Arial" panose="020B0604020202020204" pitchFamily="34" charset="0"/>
                <a:cs typeface="Arial" panose="020B0604020202020204" pitchFamily="34" charset="0"/>
              </a:rPr>
              <a:t>Your new Slogan </a:t>
            </a:r>
          </a:p>
          <a:p>
            <a:pPr marL="447675" lvl="1" indent="-342900">
              <a:spcAft>
                <a:spcPts val="600"/>
              </a:spcAft>
              <a:buFont typeface="+mj-lt"/>
              <a:buAutoNum type="arabicPeriod"/>
            </a:pPr>
            <a:r>
              <a:rPr lang="en-GB" sz="1600" i="1" dirty="0" smtClean="0">
                <a:latin typeface="Arial" panose="020B0604020202020204" pitchFamily="34" charset="0"/>
                <a:cs typeface="Arial" panose="020B0604020202020204" pitchFamily="34" charset="0"/>
              </a:rPr>
              <a:t>Some supporting Copy (Text)</a:t>
            </a:r>
          </a:p>
          <a:p>
            <a:pPr marL="0" indent="0">
              <a:buFont typeface="Arial" charset="0"/>
              <a:buNone/>
            </a:pPr>
            <a:endParaRPr lang="en-GB" sz="1600" i="1" dirty="0">
              <a:latin typeface="Arial" panose="020B0604020202020204" pitchFamily="34" charset="0"/>
              <a:cs typeface="Arial" panose="020B0604020202020204" pitchFamily="34" charset="0"/>
            </a:endParaRPr>
          </a:p>
          <a:p>
            <a:pPr marL="0" indent="0">
              <a:buFont typeface="Arial" charset="0"/>
              <a:buNone/>
            </a:pPr>
            <a:endParaRPr lang="en-GB" sz="700" i="1" dirty="0" smtClean="0">
              <a:latin typeface="Arial" panose="020B0604020202020204" pitchFamily="34" charset="0"/>
              <a:cs typeface="Arial" panose="020B0604020202020204" pitchFamily="34" charset="0"/>
            </a:endParaRPr>
          </a:p>
          <a:p>
            <a:pPr marL="0" indent="0">
              <a:buFont typeface="Arial" charset="0"/>
              <a:buNone/>
            </a:pPr>
            <a:r>
              <a:rPr lang="en-GB" sz="1600" i="1" dirty="0" smtClean="0">
                <a:latin typeface="Arial" panose="020B0604020202020204" pitchFamily="34" charset="0"/>
                <a:cs typeface="Arial" panose="020B0604020202020204" pitchFamily="34" charset="0"/>
              </a:rPr>
              <a:t>Advert must be </a:t>
            </a:r>
            <a:r>
              <a:rPr lang="en-GB" sz="1600" i="1" u="sng" dirty="0" smtClean="0">
                <a:latin typeface="Arial" panose="020B0604020202020204" pitchFamily="34" charset="0"/>
                <a:cs typeface="Arial" panose="020B0604020202020204" pitchFamily="34" charset="0"/>
              </a:rPr>
              <a:t>visually impactful, engaging, original </a:t>
            </a:r>
            <a:r>
              <a:rPr lang="en-GB" sz="1600" i="1" dirty="0" smtClean="0">
                <a:latin typeface="Arial" panose="020B0604020202020204" pitchFamily="34" charset="0"/>
                <a:cs typeface="Arial" panose="020B0604020202020204" pitchFamily="34" charset="0"/>
              </a:rPr>
              <a:t>and </a:t>
            </a:r>
            <a:r>
              <a:rPr lang="en-GB" sz="1600" i="1" u="sng" dirty="0" smtClean="0">
                <a:latin typeface="Arial" panose="020B0604020202020204" pitchFamily="34" charset="0"/>
                <a:cs typeface="Arial" panose="020B0604020202020204" pitchFamily="34" charset="0"/>
              </a:rPr>
              <a:t>convey a core message  </a:t>
            </a:r>
            <a:r>
              <a:rPr lang="en-GB" sz="1600" i="1" dirty="0" smtClean="0">
                <a:latin typeface="Arial" panose="020B0604020202020204" pitchFamily="34" charset="0"/>
                <a:cs typeface="Arial" panose="020B0604020202020204" pitchFamily="34" charset="0"/>
              </a:rPr>
              <a:t>simply and effectively as passers by will only have a  have 2-3 seconds to be influenced by the advert. </a:t>
            </a:r>
          </a:p>
          <a:p>
            <a:pPr marL="0" indent="0">
              <a:buFont typeface="Arial" charset="0"/>
              <a:buNone/>
            </a:pPr>
            <a:endParaRPr lang="en-GB"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66302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rPr>
              <a:t>Pitch Questions </a:t>
            </a:r>
            <a:endParaRPr lang="en-GB" sz="3200" dirty="0">
              <a:solidFill>
                <a:schemeClr val="tx1"/>
              </a:solidFill>
            </a:endParaRPr>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764704"/>
            <a:ext cx="9144000" cy="5178341"/>
          </a:xfrm>
          <a:prstGeom prst="rect">
            <a:avLst/>
          </a:prstGeom>
        </p:spPr>
        <p:txBody>
          <a:bodyPr wrap="square">
            <a:spAutoFit/>
          </a:bodyPr>
          <a:lstStyle/>
          <a:p>
            <a:pPr marL="0" indent="0">
              <a:buFont typeface="Arial" charset="0"/>
              <a:buNone/>
            </a:pPr>
            <a:endParaRPr lang="en-GB" sz="1600" i="1" dirty="0"/>
          </a:p>
          <a:p>
            <a:pPr marL="0" indent="0">
              <a:buFont typeface="Arial" charset="0"/>
              <a:buNone/>
            </a:pPr>
            <a:r>
              <a:rPr lang="en-GB" sz="1950" b="1" dirty="0" smtClean="0"/>
              <a:t>Task 11: Design a Social Media campaign for Ben &amp; </a:t>
            </a:r>
            <a:r>
              <a:rPr lang="en-GB" sz="1950" b="1" dirty="0" smtClean="0"/>
              <a:t>Jerry’s </a:t>
            </a:r>
            <a:r>
              <a:rPr lang="en-GB" sz="1950" b="1" dirty="0" smtClean="0"/>
              <a:t>to specifically appeal to the younger ‘youth’ audience:  </a:t>
            </a:r>
          </a:p>
          <a:p>
            <a:pPr marL="0" indent="0">
              <a:buFont typeface="Arial" charset="0"/>
              <a:buNone/>
            </a:pPr>
            <a:endParaRPr lang="en-GB" sz="2000" b="1" dirty="0" smtClean="0"/>
          </a:p>
          <a:p>
            <a:pPr marL="0" indent="0">
              <a:buFont typeface="Arial" charset="0"/>
              <a:buNone/>
            </a:pPr>
            <a:endParaRPr lang="en-GB" sz="2000" b="1" dirty="0" smtClean="0"/>
          </a:p>
          <a:p>
            <a:pPr marL="0" indent="0">
              <a:buFont typeface="Arial" charset="0"/>
              <a:buNone/>
            </a:pPr>
            <a:r>
              <a:rPr lang="en-GB" sz="1950" b="1" dirty="0" smtClean="0"/>
              <a:t>You must define: </a:t>
            </a:r>
          </a:p>
          <a:p>
            <a:pPr marL="0" indent="0">
              <a:buFont typeface="Arial" charset="0"/>
              <a:buNone/>
            </a:pPr>
            <a:endParaRPr lang="en-GB" sz="2000" dirty="0" smtClean="0"/>
          </a:p>
          <a:p>
            <a:pPr marL="460375" lvl="1" indent="-285750">
              <a:spcAft>
                <a:spcPts val="0"/>
              </a:spcAft>
              <a:buClr>
                <a:schemeClr val="tx1"/>
              </a:buClr>
              <a:buFont typeface="Arial" panose="020B0604020202020204" pitchFamily="34" charset="0"/>
              <a:buChar char="•"/>
            </a:pPr>
            <a:r>
              <a:rPr lang="en-GB" sz="1400" b="1" dirty="0" smtClean="0">
                <a:solidFill>
                  <a:srgbClr val="92D050"/>
                </a:solidFill>
              </a:rPr>
              <a:t>Target</a:t>
            </a:r>
            <a:r>
              <a:rPr lang="en-GB" sz="1400" b="1" dirty="0" smtClean="0"/>
              <a:t> </a:t>
            </a:r>
            <a:r>
              <a:rPr lang="en-GB" sz="1400" dirty="0"/>
              <a:t>audience </a:t>
            </a:r>
            <a:r>
              <a:rPr lang="en-GB" sz="1400" dirty="0" smtClean="0"/>
              <a:t>you are wishing to engage? </a:t>
            </a:r>
          </a:p>
          <a:p>
            <a:pPr marL="460375" lvl="1" indent="-285750">
              <a:spcAft>
                <a:spcPts val="0"/>
              </a:spcAft>
              <a:buClr>
                <a:schemeClr val="tx1"/>
              </a:buClr>
              <a:buFont typeface="Arial" panose="020B0604020202020204" pitchFamily="34" charset="0"/>
              <a:buChar char="•"/>
            </a:pPr>
            <a:endParaRPr lang="en-GB" sz="1400" dirty="0"/>
          </a:p>
          <a:p>
            <a:pPr marL="460375" lvl="1" indent="-285750">
              <a:spcAft>
                <a:spcPts val="0"/>
              </a:spcAft>
              <a:buClr>
                <a:schemeClr val="tx1"/>
              </a:buClr>
              <a:buFont typeface="Arial" panose="020B0604020202020204" pitchFamily="34" charset="0"/>
              <a:buChar char="•"/>
            </a:pPr>
            <a:r>
              <a:rPr lang="en-GB" sz="1400" dirty="0" smtClean="0"/>
              <a:t>Explain </a:t>
            </a:r>
            <a:r>
              <a:rPr lang="en-GB" sz="1400" b="1" dirty="0" smtClean="0"/>
              <a:t>how  </a:t>
            </a:r>
            <a:r>
              <a:rPr lang="en-GB" sz="1400" dirty="0" smtClean="0"/>
              <a:t>the campaign </a:t>
            </a:r>
            <a:r>
              <a:rPr lang="en-GB" sz="1400" b="1" dirty="0" smtClean="0">
                <a:solidFill>
                  <a:srgbClr val="92D050"/>
                </a:solidFill>
              </a:rPr>
              <a:t>elements</a:t>
            </a:r>
            <a:r>
              <a:rPr lang="en-GB" sz="1400" dirty="0" smtClean="0"/>
              <a:t> (visuals, text, call to actions…etc.) are </a:t>
            </a:r>
            <a:r>
              <a:rPr lang="en-GB" sz="1400" b="1" dirty="0" smtClean="0">
                <a:solidFill>
                  <a:srgbClr val="92D050"/>
                </a:solidFill>
              </a:rPr>
              <a:t>designed</a:t>
            </a:r>
            <a:r>
              <a:rPr lang="en-GB" sz="1400" b="1" dirty="0" smtClean="0"/>
              <a:t> </a:t>
            </a:r>
            <a:r>
              <a:rPr lang="en-GB" sz="1400" b="1" dirty="0">
                <a:solidFill>
                  <a:srgbClr val="92D050"/>
                </a:solidFill>
              </a:rPr>
              <a:t>to attract</a:t>
            </a:r>
            <a:r>
              <a:rPr lang="en-GB" sz="1400" b="1" dirty="0"/>
              <a:t> </a:t>
            </a:r>
            <a:r>
              <a:rPr lang="en-GB" sz="1400" dirty="0"/>
              <a:t>the target </a:t>
            </a:r>
            <a:r>
              <a:rPr lang="en-GB" sz="1400" dirty="0" smtClean="0"/>
              <a:t>audience? </a:t>
            </a:r>
            <a:endParaRPr lang="en-GB" sz="1400" dirty="0"/>
          </a:p>
          <a:p>
            <a:pPr marL="174625" lvl="1">
              <a:spcAft>
                <a:spcPts val="0"/>
              </a:spcAft>
              <a:buClr>
                <a:schemeClr val="tx1"/>
              </a:buClr>
            </a:pPr>
            <a:endParaRPr lang="en-GB" sz="1400" b="1" dirty="0" smtClean="0"/>
          </a:p>
          <a:p>
            <a:pPr marL="460375" lvl="1" indent="-285750">
              <a:spcAft>
                <a:spcPts val="0"/>
              </a:spcAft>
              <a:buClr>
                <a:schemeClr val="tx1"/>
              </a:buClr>
              <a:buFont typeface="Arial" panose="020B0604020202020204" pitchFamily="34" charset="0"/>
              <a:buChar char="•"/>
            </a:pPr>
            <a:r>
              <a:rPr lang="en-GB" sz="1400" b="1" dirty="0" smtClean="0"/>
              <a:t>What is </a:t>
            </a:r>
            <a:r>
              <a:rPr lang="en-GB" sz="1400" dirty="0" smtClean="0"/>
              <a:t>the</a:t>
            </a:r>
            <a:r>
              <a:rPr lang="en-GB" sz="1400" b="1" dirty="0" smtClean="0"/>
              <a:t> </a:t>
            </a:r>
            <a:r>
              <a:rPr lang="en-GB" sz="1400" b="1" dirty="0" smtClean="0">
                <a:solidFill>
                  <a:srgbClr val="92D050"/>
                </a:solidFill>
              </a:rPr>
              <a:t>goal</a:t>
            </a:r>
            <a:r>
              <a:rPr lang="en-GB" sz="1400" b="1" dirty="0" smtClean="0"/>
              <a:t> </a:t>
            </a:r>
            <a:r>
              <a:rPr lang="en-GB" sz="1400" dirty="0" smtClean="0"/>
              <a:t>of the Social Media campaign; </a:t>
            </a:r>
            <a:r>
              <a:rPr lang="en-GB" sz="1400" b="1" dirty="0" smtClean="0">
                <a:solidFill>
                  <a:srgbClr val="92D050"/>
                </a:solidFill>
              </a:rPr>
              <a:t>what action(s)</a:t>
            </a:r>
            <a:r>
              <a:rPr lang="en-GB" sz="1400" b="1" dirty="0" smtClean="0"/>
              <a:t> </a:t>
            </a:r>
            <a:r>
              <a:rPr lang="en-GB" sz="1400" dirty="0" smtClean="0"/>
              <a:t>do you want your target audience to take as a result of the social media? </a:t>
            </a:r>
          </a:p>
          <a:p>
            <a:pPr marL="460375" lvl="1" indent="-285750">
              <a:spcAft>
                <a:spcPts val="0"/>
              </a:spcAft>
              <a:buClr>
                <a:schemeClr val="tx1"/>
              </a:buClr>
              <a:buFont typeface="Arial" panose="020B0604020202020204" pitchFamily="34" charset="0"/>
              <a:buChar char="•"/>
            </a:pPr>
            <a:endParaRPr lang="en-GB" sz="1400" dirty="0"/>
          </a:p>
          <a:p>
            <a:pPr marL="460375" lvl="1" indent="-285750">
              <a:spcAft>
                <a:spcPts val="0"/>
              </a:spcAft>
              <a:buClr>
                <a:schemeClr val="tx1"/>
              </a:buClr>
              <a:buFont typeface="Arial" panose="020B0604020202020204" pitchFamily="34" charset="0"/>
              <a:buChar char="•"/>
            </a:pPr>
            <a:r>
              <a:rPr lang="en-GB" sz="1400" dirty="0" smtClean="0"/>
              <a:t>How are you going to </a:t>
            </a:r>
            <a:r>
              <a:rPr lang="en-GB" sz="1400" b="1" dirty="0" smtClean="0">
                <a:solidFill>
                  <a:srgbClr val="92D050"/>
                </a:solidFill>
              </a:rPr>
              <a:t>promote</a:t>
            </a:r>
            <a:r>
              <a:rPr lang="en-GB" sz="1400" dirty="0" smtClean="0"/>
              <a:t> the social media </a:t>
            </a:r>
            <a:r>
              <a:rPr lang="en-GB" sz="1400" dirty="0" smtClean="0"/>
              <a:t>campaign?  </a:t>
            </a:r>
            <a:r>
              <a:rPr lang="en-GB" sz="1400" dirty="0" smtClean="0"/>
              <a:t>(How could you get people taking about the campaign; even before the campaign launches, during and after?) </a:t>
            </a:r>
          </a:p>
          <a:p>
            <a:pPr marL="460375" lvl="1" indent="-285750">
              <a:spcAft>
                <a:spcPts val="0"/>
              </a:spcAft>
              <a:buFont typeface="Wingdings" panose="05000000000000000000" pitchFamily="2" charset="2"/>
              <a:buChar char="Ø"/>
            </a:pPr>
            <a:endParaRPr lang="en-GB" sz="1400" dirty="0"/>
          </a:p>
          <a:p>
            <a:pPr marL="460375" lvl="1" indent="-285750">
              <a:spcAft>
                <a:spcPts val="0"/>
              </a:spcAft>
              <a:buFont typeface="Wingdings" panose="05000000000000000000" pitchFamily="2" charset="2"/>
              <a:buChar char="Ø"/>
            </a:pPr>
            <a:endParaRPr lang="en-GB" sz="1400" dirty="0" smtClean="0"/>
          </a:p>
          <a:p>
            <a:pPr marL="460375" lvl="1" indent="-285750">
              <a:spcAft>
                <a:spcPts val="0"/>
              </a:spcAft>
              <a:buFont typeface="Wingdings" panose="05000000000000000000" pitchFamily="2" charset="2"/>
              <a:buChar char="Ø"/>
            </a:pPr>
            <a:endParaRPr lang="en-GB" sz="1400" dirty="0"/>
          </a:p>
          <a:p>
            <a:pPr marL="460375" lvl="1" indent="-285750">
              <a:spcAft>
                <a:spcPts val="0"/>
              </a:spcAft>
              <a:buFont typeface="Wingdings" panose="05000000000000000000" pitchFamily="2" charset="2"/>
              <a:buChar char="Ø"/>
            </a:pPr>
            <a:endParaRPr lang="en-GB" sz="1400" b="1" dirty="0"/>
          </a:p>
        </p:txBody>
      </p:sp>
      <p:pic>
        <p:nvPicPr>
          <p:cNvPr id="4098" name="Picture 2" descr="Social-Media-Icons - Beauty Wire Magaz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1677441"/>
            <a:ext cx="1932119"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21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Project Overview</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075090409"/>
              </p:ext>
            </p:extLst>
          </p:nvPr>
        </p:nvGraphicFramePr>
        <p:xfrm>
          <a:off x="1520191" y="2636912"/>
          <a:ext cx="6103620" cy="3238266"/>
        </p:xfrm>
        <a:graphic>
          <a:graphicData uri="http://schemas.openxmlformats.org/drawingml/2006/table">
            <a:tbl>
              <a:tblPr firstRow="1" firstCol="1" bandRow="1" bandCol="1"/>
              <a:tblGrid>
                <a:gridCol w="6103620">
                  <a:extLst>
                    <a:ext uri="{9D8B030D-6E8A-4147-A177-3AD203B41FA5}">
                      <a16:colId xmlns:a16="http://schemas.microsoft.com/office/drawing/2014/main" val="588169652"/>
                    </a:ext>
                  </a:extLst>
                </a:gridCol>
              </a:tblGrid>
              <a:tr h="1633962">
                <a:tc>
                  <a:txBody>
                    <a:bodyPr/>
                    <a:lstStyle/>
                    <a:p>
                      <a:pPr>
                        <a:lnSpc>
                          <a:spcPct val="115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Project overview</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0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You are working for a marketing agency and you have been given the opportunity to pitch for the Ben &amp; </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Jerry’s </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Marketing business which is due for renewal. The account would be a great win for your agency and you need to </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prove that you:</a:t>
                      </a:r>
                      <a:endParaRPr lang="en-GB" sz="10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understand </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their business and the competitive situation they face </a:t>
                      </a:r>
                    </a:p>
                    <a:p>
                      <a:pPr marL="171450" indent="-171450">
                        <a:lnSpc>
                          <a:spcPct val="115000"/>
                        </a:lnSpc>
                        <a:spcAft>
                          <a:spcPts val="0"/>
                        </a:spcAft>
                        <a:buFont typeface="Arial" panose="020B0604020202020204" pitchFamily="34" charset="0"/>
                        <a:buChar char="•"/>
                      </a:pPr>
                      <a:r>
                        <a:rPr lang="en-GB" sz="1000" baseline="0" dirty="0" smtClean="0">
                          <a:effectLst/>
                          <a:latin typeface="Arial" panose="020B0604020202020204" pitchFamily="34" charset="0"/>
                          <a:ea typeface="Times New Roman" panose="02020603050405020304" pitchFamily="18" charset="0"/>
                          <a:cs typeface="Times New Roman" panose="02020603050405020304" pitchFamily="18" charset="0"/>
                        </a:rPr>
                        <a:t>Have </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some </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new marketing ideas for Ben &amp; Jerry</a:t>
                      </a:r>
                    </a:p>
                    <a:p>
                      <a:pPr>
                        <a:lnSpc>
                          <a:spcPct val="115000"/>
                        </a:lnSpc>
                        <a:spcAft>
                          <a:spcPts val="0"/>
                        </a:spcAft>
                      </a:pPr>
                      <a:endParaRPr lang="en-GB" sz="10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n-GB" sz="1000" b="1" dirty="0" smtClean="0">
                          <a:solidFill>
                            <a:schemeClr val="accent6"/>
                          </a:solidFill>
                          <a:effectLst/>
                          <a:latin typeface="Arial" panose="020B0604020202020204" pitchFamily="34" charset="0"/>
                          <a:ea typeface="Times New Roman" panose="02020603050405020304" pitchFamily="18" charset="0"/>
                          <a:cs typeface="Times New Roman" panose="02020603050405020304" pitchFamily="18" charset="0"/>
                        </a:rPr>
                        <a:t>Once you have completed your project, please forward this to the following email address along with your full name: </a:t>
                      </a:r>
                      <a:r>
                        <a:rPr lang="en-GB" sz="1000" b="1" dirty="0" smtClean="0">
                          <a:solidFill>
                            <a:schemeClr val="accent6"/>
                          </a:solidFill>
                          <a:effectLst/>
                          <a:latin typeface="Arial" panose="020B0604020202020204" pitchFamily="34" charset="0"/>
                          <a:ea typeface="Times New Roman" panose="02020603050405020304" pitchFamily="18" charset="0"/>
                          <a:cs typeface="Times New Roman" panose="02020603050405020304" pitchFamily="18" charset="0"/>
                          <a:hlinkClick r:id="rId2"/>
                        </a:rPr>
                        <a:t>submissions@esc.ac.uk</a:t>
                      </a:r>
                      <a:r>
                        <a:rPr lang="en-GB" sz="1000" b="1" dirty="0" smtClean="0">
                          <a:solidFill>
                            <a:schemeClr val="accent6"/>
                          </a:solidFill>
                          <a:effectLst/>
                          <a:latin typeface="Arial" panose="020B0604020202020204" pitchFamily="34" charset="0"/>
                          <a:ea typeface="Times New Roman" panose="02020603050405020304" pitchFamily="18" charset="0"/>
                          <a:cs typeface="Times New Roman" panose="02020603050405020304" pitchFamily="18" charset="0"/>
                        </a:rPr>
                        <a:t>. We’ll then forward this on to our curriculum teams who will be in touch shortly.</a:t>
                      </a:r>
                    </a:p>
                    <a:p>
                      <a:pPr>
                        <a:lnSpc>
                          <a:spcPct val="115000"/>
                        </a:lnSpc>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7789528"/>
                  </a:ext>
                </a:extLst>
              </a:tr>
              <a:tr h="1100094">
                <a:tc>
                  <a:txBody>
                    <a:bodyPr/>
                    <a:lstStyle/>
                    <a:p>
                      <a:pPr>
                        <a:lnSpc>
                          <a:spcPct val="115000"/>
                        </a:lnSpc>
                        <a:spcAft>
                          <a:spcPts val="0"/>
                        </a:spcAft>
                      </a:pPr>
                      <a:r>
                        <a:rPr lang="en-GB" sz="1100" b="1" dirty="0">
                          <a:effectLst/>
                          <a:latin typeface="Arial" panose="020B0604020202020204" pitchFamily="34" charset="0"/>
                          <a:ea typeface="Times New Roman" panose="02020603050405020304" pitchFamily="18" charset="0"/>
                          <a:cs typeface="Times New Roman" panose="02020603050405020304" pitchFamily="18" charset="0"/>
                        </a:rPr>
                        <a:t>Outcome of the project </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000"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This project has been developed to help you to prepare for the programme that you will be joining in September</a:t>
                      </a:r>
                      <a:r>
                        <a:rPr lang="en-GB" sz="100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GB" sz="1000" dirty="0">
                          <a:effectLst/>
                          <a:latin typeface="Arial" panose="020B0604020202020204" pitchFamily="34" charset="0"/>
                          <a:ea typeface="Times New Roman" panose="02020603050405020304" pitchFamily="18" charset="0"/>
                          <a:cs typeface="Times New Roman" panose="02020603050405020304" pitchFamily="18" charset="0"/>
                        </a:rPr>
                        <a:t>It will hopefully give you some insight in to the subject area and will support the development of your skills of working independently as well as assignment writing.</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295309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63569949"/>
              </p:ext>
            </p:extLst>
          </p:nvPr>
        </p:nvGraphicFramePr>
        <p:xfrm>
          <a:off x="1709421" y="1844824"/>
          <a:ext cx="5725160" cy="579882"/>
        </p:xfrm>
        <a:graphic>
          <a:graphicData uri="http://schemas.openxmlformats.org/drawingml/2006/table">
            <a:tbl>
              <a:tblPr firstRow="1" firstCol="1" bandRow="1" bandCol="1"/>
              <a:tblGrid>
                <a:gridCol w="1009015">
                  <a:extLst>
                    <a:ext uri="{9D8B030D-6E8A-4147-A177-3AD203B41FA5}">
                      <a16:colId xmlns:a16="http://schemas.microsoft.com/office/drawing/2014/main" val="3238148254"/>
                    </a:ext>
                  </a:extLst>
                </a:gridCol>
                <a:gridCol w="1430655">
                  <a:extLst>
                    <a:ext uri="{9D8B030D-6E8A-4147-A177-3AD203B41FA5}">
                      <a16:colId xmlns:a16="http://schemas.microsoft.com/office/drawing/2014/main" val="1705412327"/>
                    </a:ext>
                  </a:extLst>
                </a:gridCol>
                <a:gridCol w="1681480">
                  <a:extLst>
                    <a:ext uri="{9D8B030D-6E8A-4147-A177-3AD203B41FA5}">
                      <a16:colId xmlns:a16="http://schemas.microsoft.com/office/drawing/2014/main" val="1982372395"/>
                    </a:ext>
                  </a:extLst>
                </a:gridCol>
                <a:gridCol w="1604010">
                  <a:extLst>
                    <a:ext uri="{9D8B030D-6E8A-4147-A177-3AD203B41FA5}">
                      <a16:colId xmlns:a16="http://schemas.microsoft.com/office/drawing/2014/main" val="389453027"/>
                    </a:ext>
                  </a:extLst>
                </a:gridCol>
              </a:tblGrid>
              <a:tr h="194310">
                <a:tc>
                  <a:txBody>
                    <a:bodyPr/>
                    <a:lstStyle/>
                    <a:p>
                      <a:pPr>
                        <a:lnSpc>
                          <a:spcPct val="115000"/>
                        </a:lnSpc>
                        <a:spcAft>
                          <a:spcPts val="0"/>
                        </a:spcAft>
                      </a:pPr>
                      <a:r>
                        <a:rPr lang="en-GB" sz="1100" b="1" dirty="0" smtClean="0">
                          <a:effectLst/>
                          <a:latin typeface="Arial" panose="020B0604020202020204" pitchFamily="34" charset="0"/>
                          <a:ea typeface="Times New Roman" panose="02020603050405020304" pitchFamily="18" charset="0"/>
                          <a:cs typeface="Times New Roman" panose="02020603050405020304" pitchFamily="18" charset="0"/>
                        </a:rPr>
                        <a:t>Course</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nSpc>
                          <a:spcPct val="115000"/>
                        </a:lnSpc>
                        <a:spcAft>
                          <a:spcPts val="0"/>
                        </a:spcAft>
                      </a:pPr>
                      <a:r>
                        <a:rPr lang="en-GB" sz="1100" dirty="0" smtClean="0">
                          <a:effectLst/>
                          <a:latin typeface="Arial" panose="020B0604020202020204" pitchFamily="34" charset="0"/>
                          <a:ea typeface="Times New Roman" panose="02020603050405020304" pitchFamily="18" charset="0"/>
                          <a:cs typeface="Times New Roman" panose="02020603050405020304" pitchFamily="18" charset="0"/>
                        </a:rPr>
                        <a:t>Business </a:t>
                      </a:r>
                      <a:r>
                        <a:rPr lang="en-GB" sz="1100" dirty="0">
                          <a:effectLst/>
                          <a:latin typeface="Arial" panose="020B0604020202020204" pitchFamily="34" charset="0"/>
                          <a:ea typeface="Times New Roman" panose="02020603050405020304" pitchFamily="18" charset="0"/>
                          <a:cs typeface="Times New Roman" panose="02020603050405020304" pitchFamily="18" charset="0"/>
                        </a:rPr>
                        <a:t>Level 3</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6585250"/>
                  </a:ext>
                </a:extLst>
              </a:tr>
              <a:tr h="191135">
                <a:tc>
                  <a:txBody>
                    <a:bodyPr/>
                    <a:lstStyle/>
                    <a:p>
                      <a:pPr>
                        <a:lnSpc>
                          <a:spcPct val="115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Project Title</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nSpc>
                          <a:spcPct val="115000"/>
                        </a:lnSpc>
                        <a:spcAft>
                          <a:spcPts val="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Marketing Agency Pitch Project</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56213801"/>
                  </a:ext>
                </a:extLst>
              </a:tr>
              <a:tr h="191135">
                <a:tc>
                  <a:txBody>
                    <a:bodyPr/>
                    <a:lstStyle/>
                    <a:p>
                      <a:pPr>
                        <a:lnSpc>
                          <a:spcPct val="115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Issue date</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GB" sz="1100">
                          <a:effectLst/>
                          <a:latin typeface="Arial" panose="020B0604020202020204" pitchFamily="34" charset="0"/>
                          <a:ea typeface="Times New Roman" panose="02020603050405020304" pitchFamily="18" charset="0"/>
                          <a:cs typeface="Times New Roman" panose="02020603050405020304" pitchFamily="18" charset="0"/>
                        </a:rPr>
                        <a:t>April 2020</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effectLst/>
                          <a:latin typeface="Arial" panose="020B0604020202020204" pitchFamily="34" charset="0"/>
                          <a:ea typeface="Times New Roman" panose="02020603050405020304" pitchFamily="18" charset="0"/>
                          <a:cs typeface="Times New Roman" panose="02020603050405020304" pitchFamily="18" charset="0"/>
                        </a:rPr>
                        <a:t>Completion date</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GB" sz="1100" dirty="0">
                          <a:effectLst/>
                          <a:latin typeface="Arial" panose="020B0604020202020204" pitchFamily="34" charset="0"/>
                          <a:ea typeface="Times New Roman" panose="02020603050405020304" pitchFamily="18" charset="0"/>
                          <a:cs typeface="Times New Roman" panose="02020603050405020304" pitchFamily="18" charset="0"/>
                        </a:rPr>
                        <a:t>August 2020</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220965"/>
                  </a:ext>
                </a:extLst>
              </a:tr>
            </a:tbl>
          </a:graphicData>
        </a:graphic>
      </p:graphicFrame>
    </p:spTree>
    <p:extLst>
      <p:ext uri="{BB962C8B-B14F-4D97-AF65-F5344CB8AC3E}">
        <p14:creationId xmlns:p14="http://schemas.microsoft.com/office/powerpoint/2010/main" val="3778509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5472608" cy="501080"/>
          </a:xfrm>
          <a:ln>
            <a:solidFill>
              <a:schemeClr val="tx1"/>
            </a:solidFill>
          </a:ln>
        </p:spPr>
        <p:txBody>
          <a:bodyPr/>
          <a:lstStyle/>
          <a:p>
            <a:pPr algn="l"/>
            <a:r>
              <a:rPr lang="en-GB" sz="3200" dirty="0" smtClean="0">
                <a:solidFill>
                  <a:schemeClr val="tx1"/>
                </a:solidFill>
              </a:rPr>
              <a:t>Pitch Questions </a:t>
            </a:r>
            <a:endParaRPr lang="en-GB" sz="3200" dirty="0">
              <a:solidFill>
                <a:schemeClr val="tx1"/>
              </a:solidFill>
            </a:endParaRPr>
          </a:p>
        </p:txBody>
      </p:sp>
      <p:sp>
        <p:nvSpPr>
          <p:cNvPr id="3" name="AutoShape 2" descr="Image result for silhouette of people image"/>
          <p:cNvSpPr>
            <a:spLocks noChangeAspect="1" noChangeArrowheads="1"/>
          </p:cNvSpPr>
          <p:nvPr/>
        </p:nvSpPr>
        <p:spPr bwMode="auto">
          <a:xfrm>
            <a:off x="155575" y="-669925"/>
            <a:ext cx="1866900" cy="1400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AutoShape 4" descr="data:image/jpeg;base64,/9j/4AAQSkZJRgABAQAAAQABAAD/2wCEAAkGBwgHBgkIBwgKCgkLDRYPDQwMDRsUFRAWIB0iIiAdHx8kKDQsJCYxJx8fLT0tMTU3Ojo6Iys/RD84QzQ5OjcBCgoKDQwNGg8PGjclHyU3Nzc3Nzc3Nzc3Nzc3Nzc3Nzc3Nzc3Nzc3Nzc3Nzc3Nzc3Nzc3Nzc3Nzc3Nzc3Nzc3N//AABEIAJMAxAMBIgACEQEDEQH/xAAcAAEAAgMBAQEAAAAAAAAAAAAABwgBBQYEAwL/xABCEAABAwMBBQUFBAcGBwAAAAABAAIDBAURBgcSITFBCBNRYYEUInGRoRUyUsEjJEJiorHCM0OCkrLhFjVTZHJz0f/EABQBAQAAAAAAAAAAAAAAAAAAAAD/xAAUEQEAAAAAAAAAAAAAAAAAAAAA/9oADAMBAAIRAxEAPwCcUREBERAREQEREBERAREQEREBERARCvzvt3t3I3h0zxQfpEHJEBERAREQEREBERAREQERYPggizaBthg05cZrVaaMVlbA7dmfKS2KN2OXDi4/JdBsw10zW1rnknijp7hTSbs0DCSN0/dcM9DxHxCrfrmgltur7xSTv7yRlU8l2c5DjvA/Ihdf2fhWnW7208srKYUr3VDWgFrwODQc+Zzw48PigsqiwF47xdqCzUL626VcVLTM4GSR2BnoB4nyQe1FGzdtGkjchSiSr7sv3PaTD+jHHnzzj0UjscHsDmkFp4gjqEH6Rc9rjVNLo+wy3SrjMxDgyGBrw0yvPIZ8OpODw6LidN7bbTeLvT26qts9CKh7Y45jKHt3jwAdwGBnhlBK6LDeSyg0+sbhLadK3a4U5aJqakkkj3hkbwacfVVBF0r2XL7SbWTiu3+8NQHnf3vHKuNqCgju1jr7fMQI6mnfG4uOAMg8VTSpiFPVSQueyQRvLC+J2WvwcZafDwKC2mza8S33RFpuFRKZZ3xbkryMFz2ktJ+YXTrmdDXjT9dp+hj0/U0wgiia3uGuAfGeoc3mDnPTiumQEREBERAREQEREBERB5rjW09toZ62skEdPTxmSR56NAyVE1229WqNrhabTV1D8e66dzY2/TJXUbarqy17P68OAc+sLaVgJ6u5n0AJVWCT1QbjVepK3VN7mutxDBLJhrWMGAxg5NHj8SpJ2Jav03Y2T0V0jjoq+d+G1zt4iZvRrjxDceg9VDo4FN4oLvwyMmjbJE5r2OGWuaQQR5EKP9ttlnvmko4KJkktXHUh8ULP7zDXb2enBuT6Y6rwdny8Or9HTUEj8yW+oLGguydx3vD67w9F8NcbYbRbZKq222hfcaqJxjc+T3YWvHA+bsfDj4oK8hhLt0NLnE4AHirn6fjkhsdvilz3jKeNrs88hoyqc/aFQbp9pNMbanv+/GGDdD97e+7yxnpyU9aG20QXmvpbXeqAUlTO4RsqYpMxveeWWkZbn4lBstu9iqrxo9s9EwvfQTiZ7GjJLMFpx8M59FX7SNE+v1TaaWOPvHSVcQLPEbwJ+gKtdq7UFu07Z5qm6VzaQPa5kR3d5znkcN1v7XiqguqJWVZqIpXCYSb7ZWe6Q7OQ4Y5HPHhyQXaynTKrLpXbDqS01MYus32pRBwEjJsCQN/dd4/HKsNp6/27UVsjuFqqWTQvAyAfejOPuuHQjwQQxtV2rVzquv09Y2Cmgjc6Coqc5kf0Ib+EefP4KGSc9FsNQ1Dau+3KpjIcyarlkaRyILyVrkH6a8sIc0kOByHA4IUu7DNYXN+q22e4V9RU09VC8RNnkL917RvcM+QKiBdVssr47btBslTM7dZ7R3Rcem+0s/qQW4BysrAWUBERAREQEREBCiIIX7SdSBbLNS54unfJj4Nx+agUnJU59pSkzDY6zjwdLFjpxwfyUGFBhERB1mitaVOkrfe4aFrhUXCBkcUoI/ROBPvcfJzseeFyjnFzi5xJJOSSeawiDOV9aSokpKmGpgduywvEjD4EHI+oXxRBKu3e9NvM2nJo2uEUlt9pbk8MyEZA+G6oqXZaqrxXaD0fv7plpxVwOIH7LXM3QfQrjUBbrTOp7rpitFXaKp0TiMPjPFkg8HN6rSr709JPUtlNPGZO5jMsmP2WDmT8wg+J5c1hEQF9aaZ9NURzxY34nh7c+IOQvkvZZ7dUXe6Utuo2F89TK2NgAzzPP05oLl2etZcrTR10RyypgZK0+IcAV7F56CmZR0UFLEGhkMbY2howAAMcF6EBERAREQEREBERBF3aHpHz6Ip5o4XPNPXMc97R/ZtLXgk+WS0fJVuPNXXutFHcrbVUM2O7qInRuyM8CMclTO726otF0q7dWNLZ6WV0TxjqDjI8jzCDxoiIP01pcDgE44lflTb2drNbayC8V1TCJqlpbTlkg3mCJwyfd5Ekj6fPiNsFspLTr2vpaCmjp6fcje2OMYaC5gJx6oOJRfRsEroHztjcYY3Na94HBpdnAPx3T8l80HQXan7nSmn3mQHvzUyBv4ffa3+lc+ul1Zuw2zTlGzJEVtErjnhmSR7/AMwPRc0gKUqOgt0GwmvudLBu3CoqGQVExdlxaJRho8BjHDqouCkh1pvVNsbrIxBUdy29b8zQw47prCC7/wAd8BBGyLLmlpIcCCOYKwgLt9jVwgt20O2GojY5tQXU7XOHFjnjDSPPOB6lcQrAbMdmOnaqzWfUdQa6Wrexs3dmYCNkjTwIDQDzHUlBMTRhZWAsoCIiAiIgIiICIiDBVR9qbXM2hXwPIJ9pJyG44EAhW4KpzrirnrtY3qoqjmU1srT5Bri0D0AAQa222+pudfTUNFGZKiokEcbB1JK872OjcWvaWuacOaRgg+BUwdnvTRq7tU6hqWZho291T5HOV3M+jeH+LyXFbVaL2DX95iEXdMfP3rRjAIcAc+pJQSF2Zy/vNQj+73acnyP6T/daPtEwiLXNNI1uO9t0bifxEPeP5ALq+zbU07rLeKZgPtLKlkjzjmxzcN+rXLU9pSNoudilH3nQStPwDm4/mUGs2QWZuoNI64t3dtfLLTwGHe5CQCYs+HEBRW4EHB59QVN3ZocA/UTOpFMfl3v/ANXBbW7D/wAP65r4Y8dxUkVUOD+y/OR/mDgg5WpqnVL2l+fdY1jRkkAAYwM/NfptBUOtslwDP1aOZkLn/vua5wA9GH6eK8w4FTlW6JjpdhGKjEVazF0eTw9/iA0/4HbvxQQ1ZoRPdaKncDiWpjYcHoXAK5tLRw0tMKeCNrY+OW9DnmqlbOKb2vXlihc0OaaxjiPIcfyVveiCom02FlPr2+RRtw0VRI9QD+a0lqtdVdpZoqJm/JDBJO5v7rG7zseeAt7tSdv7Qb6f+6P8gup7PltbXamuMsgJjjoXRu/xkD+WUEWK1OxOd0+zi2F37BkYPgHkKs9+tclmvddbJ879LO6PPiAeB+WFY7YM4u2dUo/DPMP4igkRERAREQEREBERAREQa3Ulzjs1hr7lKcNpoHSc+ZA4D5qmM0kk0r5ZXOe97i5znHJJPEknqrObeqs02zupjBx7TURRfxb39KrfZYPab1QQY3u+qY2Yxzy4BBanZjaG2TQtppRG5kr4BPMHNw7vH+8QfMZx6BRF2j6Qx6ptlXwxNQ93gDq17jn+MfJWGY0MYGtADWjAChTtK0bnUtjrhwbG+WEjzcGkf6Sg1/Zrnc26XyAR5Y+CJ5kz90tcQBjz3j8l++0r/wAysX/pm/m1a/s5PY3V1wY5wDn0B3Rnif0jOS9faTkzerNFw92le75u/wBkDs2TBt6vMH46Zjvk4j+pY7SVKxl8s9W1vvy0z2Od4hrsj/UVquz3Vdxrl8BIDZ6R449SCCPzXYdpKnabPZ6rI32VLo/Mgtz+SCH9D2ht91darZIWNjnqG95v8i0e84fEgEeqsTtohe7Zpc2U7ThndHDByaJG59MKtumK11u1Jaqxpw6Csif6BwyrS7SyH7Pr8W8QaJ5+iCANikPfbS7QcZbGJnnyxE/H1IVp+nFVo7P8Ik2gB3/TopX/AOkfmrLkgc0FRtppadfX0sbge1O4fJSv2b7YYbNd7m4H9ZnZCzI6MBJI+Jf9FDOsawV+rbvVh7XtkrJS1zDwc0OIBHoArPbLrSbNoO0Uz2Fkr4BPI08w5/vcfPiEED7cbbJQbQ66ZzcRVjI54yBz90NP8TSpc2Byb+z2Fv4KmUfXP5rn+0lR0pttorScVgndE0fiYW5PyIHzW77PsZZoIk5w+slIz8Gj8kEmIiICIiAiIgIiICFFg8kEPdo+4tZYrVbQRvzVRnx1wxpH9aj7YnYjetc0s72Zp7d+syE8feH3B/mwfRdB2jqYM1Ba6n2jJkpCzuM/cw772PPOPRdV2fbA636fqrw+eOT7Se0RsYc7jWZHvfvZJ4eSCWVH+3G1OuOz+rkij7yWjeyoAA4hoOHH0aSfRSAvPX0kFfRT0dXGJKeeN0crDyc0jBCCn+kb1Jp3UdvusT3NEEzTKGn70ecOb6jKknbtZLtedS2+5Wq21tbQvtzGtmp4HSNB33nBwOHBwPHxW71LsJoJoN7TVa+mnB/s6txfG7y3gMj5FdTsx0lqDSlFJSXi9R1dNgdzSxNJbCepD3AHHlwCCCdmUU1BtHtLapwoZIJnGX2oFm6Ax28DnkSM8/FdHtl1CdX6lprVp4yXGno4yR7I0yCSQ/eLd3OQBgZHmpP1DspsV71FFe5HTRz982Wpi+/HU4I4EO5Zxg46LqbRpuy2V75LTaqSjkeN1z4Yg1zh4Z5oKcNp5X1DYBG4TF4ZuO4HezjHHlxVltZXCqt2xmX7cZ3NwkoWU0sZeCTK4BvTn4r8av2S22921sVtmNHWMqpKhtRIN7PeHecw4xwzxHULwN2YagvVHS23WOo21FvocmnFK0944nh77nDoMgc+aDnezjapTc7ndZIHtibA2GKUt4OJdlwB6/dCl3XFf9m6QvFWJzA6Okk3JBzDi0huPPJC9enLHQ6ds8FrtkbmU0Gd0PcXEknJJJ8SSVFe1Sy671dfn2m30Lo7HCWmJxla1krsDLnHOeBJwPJBEOhrXBe9XWq21Zc2ConDX7rd4nrjHgccfJXDYA1oaBgDgAo60Lsns+nDQ3CsElTeIBvGQSnumv48WjhngccVIvJBBXaRuDnVlotvs2GsY6cVB/ayd3dHwxk/ELc9nW8yVVjr7PKz3aGUSRP3Txa/JIJ8QR9fJcDtw1My+6tNJAP1a2b0Ad1e843z8MjHoph2MWGaxaJpm1TWNnrHGpcGjBAcBug8OeAEHdoiICIiAiIgIiICFEQcdrnZ3ataz0tRcJ6qCWnaWNdTuaN5pOeOQVudKado9LWWG1W50roIiTvyuBc4k5JOAB1W4RAREQEREBERAREQEREBYIysog5mm0FpemubrlHZqU1bnl++8b4Ds5yAeGV0oGFl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893227"/>
            <a:ext cx="9144000" cy="5878532"/>
          </a:xfrm>
          <a:prstGeom prst="rect">
            <a:avLst/>
          </a:prstGeom>
        </p:spPr>
        <p:txBody>
          <a:bodyPr wrap="square">
            <a:spAutoFit/>
          </a:bodyPr>
          <a:lstStyle/>
          <a:p>
            <a:pPr marL="0" indent="0">
              <a:buFont typeface="Arial" charset="0"/>
              <a:buNone/>
            </a:pPr>
            <a:endParaRPr lang="en-GB" sz="1600" i="1" dirty="0"/>
          </a:p>
          <a:p>
            <a:pPr marL="0" lvl="1"/>
            <a:r>
              <a:rPr lang="en-GB" sz="2000" b="1" dirty="0" smtClean="0"/>
              <a:t>Task 12: </a:t>
            </a:r>
            <a:r>
              <a:rPr lang="en-GB" sz="2000" b="1" dirty="0"/>
              <a:t>Summary of Recommendations </a:t>
            </a:r>
            <a:r>
              <a:rPr lang="en-GB" sz="2000" dirty="0"/>
              <a:t>- ideas as to how Ben &amp; </a:t>
            </a:r>
            <a:r>
              <a:rPr lang="en-GB" sz="2000" dirty="0" smtClean="0"/>
              <a:t>Jerry’s </a:t>
            </a:r>
            <a:r>
              <a:rPr lang="en-GB" sz="2000" dirty="0"/>
              <a:t>can </a:t>
            </a:r>
            <a:r>
              <a:rPr lang="en-GB" sz="2000" u="sng" dirty="0"/>
              <a:t>improve</a:t>
            </a:r>
            <a:r>
              <a:rPr lang="en-GB" sz="2000" dirty="0"/>
              <a:t> their marketing </a:t>
            </a:r>
            <a:endParaRPr lang="en-GB" sz="2000" dirty="0" smtClean="0"/>
          </a:p>
          <a:p>
            <a:pPr marL="0" lvl="1"/>
            <a:endParaRPr lang="en-GB" sz="1400" b="1" dirty="0"/>
          </a:p>
          <a:p>
            <a:pPr marL="0" lvl="1"/>
            <a:endParaRPr lang="en-GB" sz="1400" dirty="0"/>
          </a:p>
          <a:p>
            <a:pPr marL="0" lvl="1"/>
            <a:r>
              <a:rPr lang="en-GB" sz="1600" dirty="0" smtClean="0"/>
              <a:t>If you were the new Marketing Director of Ben &amp; </a:t>
            </a:r>
            <a:r>
              <a:rPr lang="en-GB" sz="1600" dirty="0" smtClean="0"/>
              <a:t>Jerry’s </a:t>
            </a:r>
            <a:r>
              <a:rPr lang="en-GB" sz="1600" dirty="0" smtClean="0"/>
              <a:t>what adjustments or new activities would you add to your Marketing </a:t>
            </a:r>
            <a:r>
              <a:rPr lang="en-GB" sz="1600" dirty="0" smtClean="0"/>
              <a:t>plan</a:t>
            </a:r>
            <a:endParaRPr lang="en-GB" sz="1600" dirty="0" smtClean="0"/>
          </a:p>
          <a:p>
            <a:pPr marL="0" lvl="1"/>
            <a:endParaRPr lang="en-GB" sz="1600" b="1" dirty="0"/>
          </a:p>
          <a:p>
            <a:pPr marL="457200" lvl="2"/>
            <a:endParaRPr lang="en-GB" sz="1600" b="1" dirty="0" smtClean="0"/>
          </a:p>
          <a:p>
            <a:pPr marL="457200" lvl="2"/>
            <a:endParaRPr lang="en-GB" sz="1400" b="1" dirty="0"/>
          </a:p>
          <a:p>
            <a:pPr marL="177800" lvl="1"/>
            <a:r>
              <a:rPr lang="en-GB" sz="1400" i="1" dirty="0" smtClean="0"/>
              <a:t>e.g. new activities; competitions to  achieve specific sales objectives…. ??? Etc </a:t>
            </a:r>
          </a:p>
          <a:p>
            <a:pPr marL="177800" lvl="1"/>
            <a:endParaRPr lang="en-GB" sz="1400" i="1" dirty="0"/>
          </a:p>
          <a:p>
            <a:pPr marL="177800" lvl="1"/>
            <a:r>
              <a:rPr lang="en-GB" sz="1400" i="1" dirty="0" smtClean="0"/>
              <a:t>e.g.  Sponsorship of X, Y events to further raise awareness of Frozen Yoghurt </a:t>
            </a:r>
          </a:p>
          <a:p>
            <a:pPr marL="177800" lvl="1"/>
            <a:endParaRPr lang="en-GB" sz="1400" i="1" dirty="0"/>
          </a:p>
          <a:p>
            <a:pPr marL="177800" lvl="1"/>
            <a:r>
              <a:rPr lang="en-GB" sz="1400" i="1" dirty="0" smtClean="0"/>
              <a:t>e.g. Social Media activities to bring increase awareness ? /  activate word of mouth conversations ………...etc </a:t>
            </a:r>
          </a:p>
          <a:p>
            <a:pPr marL="457200" lvl="2"/>
            <a:endParaRPr lang="en-GB" sz="1400" b="1" dirty="0"/>
          </a:p>
          <a:p>
            <a:pPr marL="457200" lvl="2"/>
            <a:endParaRPr lang="en-GB" sz="1400" b="1" dirty="0" smtClean="0"/>
          </a:p>
          <a:p>
            <a:pPr marL="457200" lvl="2"/>
            <a:endParaRPr lang="en-GB" sz="1400" b="1" dirty="0"/>
          </a:p>
          <a:p>
            <a:pPr marL="457200" lvl="2"/>
            <a:endParaRPr lang="en-GB" sz="1400" b="1" dirty="0" smtClean="0"/>
          </a:p>
          <a:p>
            <a:pPr marL="457200" lvl="2"/>
            <a:r>
              <a:rPr lang="en-GB" sz="1400" dirty="0" smtClean="0"/>
              <a:t>In this section, you can briefly also refer to your creative ideas from Tasks 9 &amp; 10</a:t>
            </a:r>
            <a:endParaRPr lang="en-GB" sz="1400" dirty="0"/>
          </a:p>
          <a:p>
            <a:pPr marL="0" indent="0">
              <a:buFont typeface="Arial" charset="0"/>
              <a:buNone/>
            </a:pPr>
            <a:endParaRPr lang="en-GB" sz="2000" b="1" dirty="0" smtClean="0"/>
          </a:p>
          <a:p>
            <a:pPr marL="0" indent="0">
              <a:buFont typeface="Arial" charset="0"/>
              <a:buNone/>
            </a:pPr>
            <a:endParaRPr lang="en-GB" sz="2000" b="1" dirty="0" smtClean="0"/>
          </a:p>
          <a:p>
            <a:pPr marL="0" indent="0">
              <a:buFont typeface="Arial" charset="0"/>
              <a:buNone/>
            </a:pPr>
            <a:endParaRPr lang="en-GB" sz="2000" b="1" dirty="0"/>
          </a:p>
        </p:txBody>
      </p:sp>
      <p:sp>
        <p:nvSpPr>
          <p:cNvPr id="5" name="Rectangle 4"/>
          <p:cNvSpPr/>
          <p:nvPr/>
        </p:nvSpPr>
        <p:spPr>
          <a:xfrm>
            <a:off x="389340" y="5229200"/>
            <a:ext cx="8143100"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808284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Project Tasks</a:t>
            </a:r>
            <a:endParaRPr lang="en-GB" dirty="0"/>
          </a:p>
        </p:txBody>
      </p:sp>
      <p:sp>
        <p:nvSpPr>
          <p:cNvPr id="5" name="Rectangle 4"/>
          <p:cNvSpPr/>
          <p:nvPr/>
        </p:nvSpPr>
        <p:spPr>
          <a:xfrm>
            <a:off x="1203825" y="2219839"/>
            <a:ext cx="7043071" cy="2959272"/>
          </a:xfrm>
          <a:prstGeom prst="rect">
            <a:avLst/>
          </a:prstGeom>
        </p:spPr>
        <p:txBody>
          <a:bodyPr wrap="square">
            <a:spAutoFit/>
          </a:bodyPr>
          <a:lstStyle/>
          <a:p>
            <a:pPr defTabSz="422041" fontAlgn="auto">
              <a:spcBef>
                <a:spcPts val="0"/>
              </a:spcBef>
              <a:spcAft>
                <a:spcPts val="0"/>
              </a:spcAft>
            </a:pPr>
            <a:r>
              <a:rPr lang="en-GB" sz="1200" b="1" dirty="0" smtClean="0">
                <a:solidFill>
                  <a:prstClr val="black"/>
                </a:solidFill>
                <a:latin typeface="Arial" panose="020B0604020202020204" pitchFamily="34" charset="0"/>
                <a:ea typeface="Times New Roman" panose="02020603050405020304" pitchFamily="18" charset="0"/>
              </a:rPr>
              <a:t>These are the tasks that you need to complete and will support you to structure your work:</a:t>
            </a:r>
            <a:endParaRPr lang="en-GB" sz="1200" dirty="0" smtClean="0">
              <a:solidFill>
                <a:prstClr val="black"/>
              </a:solidFill>
              <a:latin typeface="Times New Roman" panose="02020603050405020304" pitchFamily="18" charset="0"/>
              <a:ea typeface="Times New Roman" panose="02020603050405020304" pitchFamily="18" charset="0"/>
            </a:endParaRPr>
          </a:p>
          <a:p>
            <a:pPr defTabSz="422041" fontAlgn="auto">
              <a:spcBef>
                <a:spcPts val="0"/>
              </a:spcBef>
              <a:spcAft>
                <a:spcPts val="0"/>
              </a:spcAft>
            </a:pPr>
            <a:r>
              <a:rPr lang="en-GB" sz="1015" b="1" dirty="0" smtClean="0">
                <a:solidFill>
                  <a:prstClr val="black"/>
                </a:solidFill>
                <a:latin typeface="Arial" panose="020B0604020202020204" pitchFamily="34" charset="0"/>
                <a:ea typeface="Times New Roman" panose="02020603050405020304" pitchFamily="18" charset="0"/>
              </a:rPr>
              <a:t> </a:t>
            </a:r>
            <a:endParaRPr lang="en-GB" sz="1108" dirty="0" smtClean="0">
              <a:solidFill>
                <a:prstClr val="black"/>
              </a:solidFill>
              <a:latin typeface="Times New Roman" panose="02020603050405020304" pitchFamily="18" charset="0"/>
              <a:ea typeface="Times New Roman" panose="02020603050405020304" pitchFamily="18" charset="0"/>
            </a:endParaRPr>
          </a:p>
          <a:p>
            <a:r>
              <a:rPr lang="en-GB" sz="1100" dirty="0"/>
              <a:t>You need to </a:t>
            </a:r>
            <a:r>
              <a:rPr lang="en-GB" sz="1100" b="1" dirty="0"/>
              <a:t>produce a report</a:t>
            </a:r>
            <a:r>
              <a:rPr lang="en-GB" sz="1100" dirty="0"/>
              <a:t> (in electronic </a:t>
            </a:r>
            <a:r>
              <a:rPr lang="en-GB" sz="1100" dirty="0" smtClean="0"/>
              <a:t>format, ideally </a:t>
            </a:r>
            <a:r>
              <a:rPr lang="en-GB" sz="1100" dirty="0"/>
              <a:t>in </a:t>
            </a:r>
            <a:r>
              <a:rPr lang="en-GB" sz="1100" dirty="0" smtClean="0"/>
              <a:t>PowerPoint </a:t>
            </a:r>
            <a:r>
              <a:rPr lang="en-GB" sz="1100" dirty="0"/>
              <a:t>or Word) which answers the project pitch questions which Ben &amp; </a:t>
            </a:r>
            <a:r>
              <a:rPr lang="en-GB" sz="1100" dirty="0" smtClean="0"/>
              <a:t>Jerry’s </a:t>
            </a:r>
            <a:r>
              <a:rPr lang="en-GB" sz="1100" dirty="0"/>
              <a:t>are expecting you to be able to present to this to them.</a:t>
            </a:r>
          </a:p>
          <a:p>
            <a:r>
              <a:rPr lang="en-GB" sz="1100" dirty="0"/>
              <a:t> </a:t>
            </a:r>
          </a:p>
          <a:p>
            <a:r>
              <a:rPr lang="en-GB" sz="1100" b="1" dirty="0"/>
              <a:t>Report </a:t>
            </a:r>
            <a:r>
              <a:rPr lang="en-GB" sz="1100" b="1" dirty="0" smtClean="0"/>
              <a:t>format </a:t>
            </a:r>
            <a:r>
              <a:rPr lang="en-GB" sz="1100" dirty="0"/>
              <a:t>must include: </a:t>
            </a:r>
          </a:p>
          <a:p>
            <a:pPr marL="171450" lvl="0" indent="-171450">
              <a:buFont typeface="Arial" panose="020B0604020202020204" pitchFamily="34" charset="0"/>
              <a:buChar char="•"/>
            </a:pPr>
            <a:r>
              <a:rPr lang="en-GB" sz="1100" b="1" dirty="0"/>
              <a:t>Clear headings &amp; sub-headings </a:t>
            </a:r>
            <a:r>
              <a:rPr lang="en-GB" sz="1100" dirty="0"/>
              <a:t>to allow the reader to easily find and digest the information without having to read the whole report! </a:t>
            </a:r>
          </a:p>
          <a:p>
            <a:pPr marL="171450" lvl="0" indent="-171450">
              <a:buFont typeface="Arial" panose="020B0604020202020204" pitchFamily="34" charset="0"/>
              <a:buChar char="•"/>
            </a:pPr>
            <a:r>
              <a:rPr lang="en-GB" sz="1100" b="1" dirty="0"/>
              <a:t>Visually engaging</a:t>
            </a:r>
            <a:r>
              <a:rPr lang="en-GB" sz="1100" dirty="0"/>
              <a:t>, with clear and relevant information identifying the challenges and opportunities facing the Ben &amp; </a:t>
            </a:r>
            <a:r>
              <a:rPr lang="en-GB" sz="1100" dirty="0" smtClean="0"/>
              <a:t>Jerry’s </a:t>
            </a:r>
            <a:r>
              <a:rPr lang="en-GB" sz="1100" dirty="0"/>
              <a:t>brand</a:t>
            </a:r>
            <a:r>
              <a:rPr lang="en-GB" sz="1100" dirty="0" smtClean="0"/>
              <a:t>.</a:t>
            </a:r>
          </a:p>
          <a:p>
            <a:pPr marL="171450" lvl="0" indent="-171450">
              <a:buFont typeface="Arial" panose="020B0604020202020204" pitchFamily="34" charset="0"/>
              <a:buChar char="•"/>
            </a:pPr>
            <a:endParaRPr lang="en-GB" sz="1100" dirty="0"/>
          </a:p>
          <a:p>
            <a:r>
              <a:rPr lang="en-GB" sz="1100" b="1" dirty="0"/>
              <a:t>Report Sections </a:t>
            </a:r>
            <a:r>
              <a:rPr lang="en-GB" sz="1100" dirty="0"/>
              <a:t>which must be included: </a:t>
            </a:r>
          </a:p>
          <a:p>
            <a:pPr marL="171450" indent="-171450">
              <a:buFont typeface="Arial" panose="020B0604020202020204" pitchFamily="34" charset="0"/>
              <a:buChar char="•"/>
            </a:pPr>
            <a:r>
              <a:rPr lang="en-GB" sz="1100" b="1" dirty="0"/>
              <a:t>Introduction</a:t>
            </a:r>
            <a:r>
              <a:rPr lang="en-GB" sz="1100" dirty="0"/>
              <a:t> stating the </a:t>
            </a:r>
            <a:r>
              <a:rPr lang="en-GB" sz="1100" b="1" dirty="0"/>
              <a:t>aims </a:t>
            </a:r>
            <a:r>
              <a:rPr lang="en-GB" sz="1100" dirty="0"/>
              <a:t>of the report </a:t>
            </a:r>
          </a:p>
          <a:p>
            <a:pPr marL="171450" indent="-171450">
              <a:buFont typeface="Arial" panose="020B0604020202020204" pitchFamily="34" charset="0"/>
              <a:buChar char="•"/>
            </a:pPr>
            <a:r>
              <a:rPr lang="en-GB" sz="1100" b="1" dirty="0"/>
              <a:t>Findings </a:t>
            </a:r>
            <a:r>
              <a:rPr lang="en-GB" sz="1100" dirty="0"/>
              <a:t>– answering</a:t>
            </a:r>
            <a:r>
              <a:rPr lang="en-GB" sz="1100" b="1" dirty="0"/>
              <a:t> </a:t>
            </a:r>
            <a:r>
              <a:rPr lang="en-GB" sz="1100" b="1" dirty="0" smtClean="0"/>
              <a:t>each</a:t>
            </a:r>
            <a:r>
              <a:rPr lang="en-GB" sz="1100" b="1" dirty="0"/>
              <a:t> </a:t>
            </a:r>
            <a:r>
              <a:rPr lang="en-GB" sz="1100" dirty="0" smtClean="0"/>
              <a:t>of </a:t>
            </a:r>
            <a:r>
              <a:rPr lang="en-GB" sz="1100" dirty="0"/>
              <a:t>the </a:t>
            </a:r>
            <a:r>
              <a:rPr lang="en-GB" sz="1100" i="1" dirty="0"/>
              <a:t>‘project pitch questions’ </a:t>
            </a:r>
            <a:endParaRPr lang="en-GB" sz="1100" dirty="0"/>
          </a:p>
          <a:p>
            <a:pPr marL="171450" indent="-171450">
              <a:buFont typeface="Arial" panose="020B0604020202020204" pitchFamily="34" charset="0"/>
              <a:buChar char="•"/>
            </a:pPr>
            <a:r>
              <a:rPr lang="en-GB" sz="1100" b="1" dirty="0"/>
              <a:t>Summary </a:t>
            </a:r>
            <a:r>
              <a:rPr lang="en-GB" sz="1100" b="1" dirty="0" smtClean="0"/>
              <a:t>of recommendations </a:t>
            </a:r>
            <a:r>
              <a:rPr lang="en-GB" sz="1100" b="1" dirty="0"/>
              <a:t>- ideas </a:t>
            </a:r>
            <a:r>
              <a:rPr lang="en-GB" sz="1100" dirty="0"/>
              <a:t>as to how Ben &amp; </a:t>
            </a:r>
            <a:r>
              <a:rPr lang="en-GB" sz="1100" dirty="0" smtClean="0"/>
              <a:t>Jerry’s </a:t>
            </a:r>
            <a:r>
              <a:rPr lang="en-GB" sz="1100" dirty="0"/>
              <a:t>can </a:t>
            </a:r>
            <a:r>
              <a:rPr lang="en-GB" sz="1100" b="1" dirty="0"/>
              <a:t>improve </a:t>
            </a:r>
            <a:r>
              <a:rPr lang="en-GB" sz="1100" dirty="0"/>
              <a:t>their </a:t>
            </a:r>
            <a:r>
              <a:rPr lang="en-GB" sz="1100" b="1" dirty="0"/>
              <a:t>marketing </a:t>
            </a:r>
            <a:endParaRPr lang="en-GB" sz="1100" dirty="0"/>
          </a:p>
          <a:p>
            <a:pPr defTabSz="422041" fontAlgn="auto">
              <a:spcBef>
                <a:spcPts val="0"/>
              </a:spcBef>
              <a:spcAft>
                <a:spcPts val="0"/>
              </a:spcAft>
            </a:pPr>
            <a:r>
              <a:rPr lang="en-GB" sz="1100" b="1" dirty="0" smtClean="0">
                <a:solidFill>
                  <a:prstClr val="black"/>
                </a:solidFill>
                <a:latin typeface="Arial" panose="020B0604020202020204" pitchFamily="34" charset="0"/>
                <a:ea typeface="Times New Roman" panose="02020603050405020304" pitchFamily="18" charset="0"/>
              </a:rPr>
              <a:t> </a:t>
            </a:r>
            <a:endParaRPr lang="en-GB" sz="1100" dirty="0" smtClean="0">
              <a:solidFill>
                <a:prstClr val="black"/>
              </a:solidFill>
              <a:latin typeface="Times New Roman" panose="02020603050405020304" pitchFamily="18" charset="0"/>
              <a:ea typeface="Times New Roman" panose="02020603050405020304" pitchFamily="18" charset="0"/>
            </a:endParaRPr>
          </a:p>
          <a:p>
            <a:pPr defTabSz="422041" fontAlgn="auto">
              <a:spcBef>
                <a:spcPts val="0"/>
              </a:spcBef>
              <a:spcAft>
                <a:spcPts val="0"/>
              </a:spcAft>
            </a:pPr>
            <a:r>
              <a:rPr lang="en-GB" sz="1015" b="1" dirty="0">
                <a:solidFill>
                  <a:prstClr val="black"/>
                </a:solidFill>
                <a:highlight>
                  <a:srgbClr val="FFFF00"/>
                </a:highlight>
                <a:latin typeface="Arial" panose="020B0604020202020204" pitchFamily="34" charset="0"/>
                <a:ea typeface="Times New Roman" panose="02020603050405020304" pitchFamily="18" charset="0"/>
              </a:rPr>
              <a:t>Please use the Ben &amp; Jerry’s PowerPoint to help you complete the following tasks</a:t>
            </a:r>
            <a:endParaRPr lang="en-GB" sz="1108"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12343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Project Tasks</a:t>
            </a:r>
            <a:endParaRPr lang="en-GB" dirty="0"/>
          </a:p>
        </p:txBody>
      </p:sp>
      <p:sp>
        <p:nvSpPr>
          <p:cNvPr id="5" name="Rectangle 4"/>
          <p:cNvSpPr/>
          <p:nvPr/>
        </p:nvSpPr>
        <p:spPr>
          <a:xfrm>
            <a:off x="899592" y="1556792"/>
            <a:ext cx="7043071" cy="523220"/>
          </a:xfrm>
          <a:prstGeom prst="rect">
            <a:avLst/>
          </a:prstGeom>
        </p:spPr>
        <p:txBody>
          <a:bodyPr wrap="square">
            <a:spAutoFit/>
          </a:bodyPr>
          <a:lstStyle/>
          <a:p>
            <a:pPr algn="ctr">
              <a:buFont typeface="Arial" charset="0"/>
              <a:buNone/>
            </a:pPr>
            <a:r>
              <a:rPr lang="en-GB" sz="2800" b="1" dirty="0"/>
              <a:t>Marketing Agency Pitch Project </a:t>
            </a:r>
            <a:endParaRPr lang="en-GB" sz="28700" b="1" dirty="0"/>
          </a:p>
        </p:txBody>
      </p:sp>
      <p:pic>
        <p:nvPicPr>
          <p:cNvPr id="4" name="Picture 3"/>
          <p:cNvPicPr>
            <a:picLocks noChangeAspect="1"/>
          </p:cNvPicPr>
          <p:nvPr/>
        </p:nvPicPr>
        <p:blipFill rotWithShape="1">
          <a:blip r:embed="rId2"/>
          <a:srcRect t="36392" b="36393"/>
          <a:stretch/>
        </p:blipFill>
        <p:spPr>
          <a:xfrm>
            <a:off x="2416165" y="2420888"/>
            <a:ext cx="4009924" cy="1091326"/>
          </a:xfrm>
          <a:prstGeom prst="rect">
            <a:avLst/>
          </a:prstGeom>
        </p:spPr>
      </p:pic>
      <p:pic>
        <p:nvPicPr>
          <p:cNvPr id="6" name="Picture 5"/>
          <p:cNvPicPr>
            <a:picLocks noChangeAspect="1"/>
          </p:cNvPicPr>
          <p:nvPr/>
        </p:nvPicPr>
        <p:blipFill>
          <a:blip r:embed="rId3"/>
          <a:stretch>
            <a:fillRect/>
          </a:stretch>
        </p:blipFill>
        <p:spPr>
          <a:xfrm>
            <a:off x="2123728" y="3645024"/>
            <a:ext cx="4756760" cy="2284359"/>
          </a:xfrm>
          <a:prstGeom prst="rect">
            <a:avLst/>
          </a:prstGeom>
        </p:spPr>
      </p:pic>
    </p:spTree>
    <p:extLst>
      <p:ext uri="{BB962C8B-B14F-4D97-AF65-F5344CB8AC3E}">
        <p14:creationId xmlns:p14="http://schemas.microsoft.com/office/powerpoint/2010/main" val="752150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r="6706" b="44342"/>
          <a:stretch/>
        </p:blipFill>
        <p:spPr bwMode="auto">
          <a:xfrm>
            <a:off x="7236297" y="6629"/>
            <a:ext cx="1907704" cy="9127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8560" y="81613"/>
            <a:ext cx="3177296" cy="683091"/>
          </a:xfrm>
          <a:ln>
            <a:solidFill>
              <a:schemeClr val="tx1"/>
            </a:solidFill>
          </a:ln>
          <a:scene3d>
            <a:camera prst="orthographicFront"/>
            <a:lightRig rig="threePt" dir="t"/>
          </a:scene3d>
          <a:sp3d>
            <a:bevelT/>
          </a:sp3d>
        </p:spPr>
        <p:txBody>
          <a:bodyPr/>
          <a:lstStyle/>
          <a:p>
            <a:pPr algn="l"/>
            <a:r>
              <a:rPr lang="en-GB" sz="3200" dirty="0" smtClean="0">
                <a:solidFill>
                  <a:schemeClr val="tx1"/>
                </a:solidFill>
                <a:latin typeface="Arial" panose="020B0604020202020204" pitchFamily="34" charset="0"/>
                <a:cs typeface="Arial" panose="020B0604020202020204" pitchFamily="34" charset="0"/>
              </a:rPr>
              <a:t>Pitch Brief </a:t>
            </a:r>
            <a:endParaRPr lang="en-GB" sz="3200"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6086" y="836713"/>
            <a:ext cx="8526463" cy="1800199"/>
          </a:xfrm>
          <a:ln>
            <a:solidFill>
              <a:schemeClr val="tx1"/>
            </a:solidFill>
          </a:ln>
          <a:scene3d>
            <a:camera prst="orthographicFront"/>
            <a:lightRig rig="threePt" dir="t"/>
          </a:scene3d>
          <a:sp3d>
            <a:bevelT/>
          </a:sp3d>
        </p:spPr>
        <p:txBody>
          <a:bodyPr/>
          <a:lstStyle/>
          <a:p>
            <a:pPr marL="0" indent="0">
              <a:buNone/>
            </a:pPr>
            <a:r>
              <a:rPr lang="en-GB" sz="1800" dirty="0" smtClean="0">
                <a:latin typeface="Arial" panose="020B0604020202020204" pitchFamily="34" charset="0"/>
                <a:cs typeface="Arial" panose="020B0604020202020204" pitchFamily="34" charset="0"/>
              </a:rPr>
              <a:t>Context: </a:t>
            </a:r>
          </a:p>
          <a:p>
            <a:pPr marL="0" indent="0">
              <a:buNone/>
            </a:pPr>
            <a:r>
              <a:rPr lang="en-GB" sz="1400" b="0" dirty="0" smtClean="0">
                <a:latin typeface="Arial" panose="020B0604020202020204" pitchFamily="34" charset="0"/>
                <a:cs typeface="Arial" panose="020B0604020202020204" pitchFamily="34" charset="0"/>
              </a:rPr>
              <a:t>You are working for a </a:t>
            </a:r>
            <a:r>
              <a:rPr lang="en-GB" sz="1400" dirty="0" smtClean="0">
                <a:latin typeface="Arial" panose="020B0604020202020204" pitchFamily="34" charset="0"/>
                <a:cs typeface="Arial" panose="020B0604020202020204" pitchFamily="34" charset="0"/>
              </a:rPr>
              <a:t>marketing agency </a:t>
            </a:r>
            <a:r>
              <a:rPr lang="en-GB" sz="1400" b="0" dirty="0" smtClean="0">
                <a:latin typeface="Arial" panose="020B0604020202020204" pitchFamily="34" charset="0"/>
                <a:cs typeface="Arial" panose="020B0604020202020204" pitchFamily="34" charset="0"/>
              </a:rPr>
              <a:t>and you have been given the opportunity to pitch for the Ben &amp; </a:t>
            </a:r>
            <a:r>
              <a:rPr lang="en-GB" sz="1400" b="0" dirty="0" smtClean="0">
                <a:latin typeface="Arial" panose="020B0604020202020204" pitchFamily="34" charset="0"/>
                <a:cs typeface="Arial" panose="020B0604020202020204" pitchFamily="34" charset="0"/>
              </a:rPr>
              <a:t>Jerry’s </a:t>
            </a:r>
            <a:r>
              <a:rPr lang="en-GB" sz="1400" b="0" dirty="0" smtClean="0">
                <a:latin typeface="Arial" panose="020B0604020202020204" pitchFamily="34" charset="0"/>
                <a:cs typeface="Arial" panose="020B0604020202020204" pitchFamily="34" charset="0"/>
              </a:rPr>
              <a:t>Marketing business which is coming up for renewal. The account would be a great win for your agency and you need to prove:</a:t>
            </a:r>
          </a:p>
          <a:p>
            <a:pPr marL="0" indent="0">
              <a:spcBef>
                <a:spcPts val="0"/>
              </a:spcBef>
              <a:buNone/>
            </a:pPr>
            <a:r>
              <a:rPr lang="en-GB" sz="1400" b="0" dirty="0">
                <a:latin typeface="Arial" panose="020B0604020202020204" pitchFamily="34" charset="0"/>
                <a:cs typeface="Arial" panose="020B0604020202020204" pitchFamily="34" charset="0"/>
              </a:rPr>
              <a:t>  </a:t>
            </a:r>
            <a:endParaRPr lang="en-GB" sz="1400" b="0" dirty="0" smtClean="0">
              <a:latin typeface="Arial" panose="020B0604020202020204" pitchFamily="34" charset="0"/>
              <a:cs typeface="Arial" panose="020B0604020202020204" pitchFamily="34" charset="0"/>
            </a:endParaRPr>
          </a:p>
          <a:p>
            <a:pPr marL="0" indent="0">
              <a:buNone/>
            </a:pPr>
            <a:r>
              <a:rPr lang="en-GB" sz="1400" b="0" dirty="0" smtClean="0">
                <a:latin typeface="Arial" panose="020B0604020202020204" pitchFamily="34" charset="0"/>
                <a:cs typeface="Arial" panose="020B0604020202020204" pitchFamily="34" charset="0"/>
                <a:sym typeface="Wingdings" panose="05000000000000000000" pitchFamily="2" charset="2"/>
              </a:rPr>
              <a:t>  </a:t>
            </a:r>
            <a:r>
              <a:rPr lang="en-GB" sz="1400" b="0" dirty="0" smtClean="0">
                <a:latin typeface="Arial" panose="020B0604020202020204" pitchFamily="34" charset="0"/>
                <a:cs typeface="Arial" panose="020B0604020202020204" pitchFamily="34" charset="0"/>
              </a:rPr>
              <a:t>that you </a:t>
            </a:r>
            <a:r>
              <a:rPr lang="en-GB" sz="1400" dirty="0" smtClean="0">
                <a:latin typeface="Arial" panose="020B0604020202020204" pitchFamily="34" charset="0"/>
                <a:cs typeface="Arial" panose="020B0604020202020204" pitchFamily="34" charset="0"/>
              </a:rPr>
              <a:t>understand</a:t>
            </a:r>
            <a:r>
              <a:rPr lang="en-GB" sz="1400" b="0" dirty="0" smtClean="0">
                <a:latin typeface="Arial" panose="020B0604020202020204" pitchFamily="34" charset="0"/>
                <a:cs typeface="Arial" panose="020B0604020202020204" pitchFamily="34" charset="0"/>
              </a:rPr>
              <a:t> their </a:t>
            </a:r>
            <a:r>
              <a:rPr lang="en-GB" sz="1400" dirty="0" smtClean="0">
                <a:latin typeface="Arial" panose="020B0604020202020204" pitchFamily="34" charset="0"/>
                <a:cs typeface="Arial" panose="020B0604020202020204" pitchFamily="34" charset="0"/>
              </a:rPr>
              <a:t>business </a:t>
            </a:r>
            <a:r>
              <a:rPr lang="en-GB" sz="1400" b="0" u="sng" dirty="0" smtClean="0">
                <a:latin typeface="Arial" panose="020B0604020202020204" pitchFamily="34" charset="0"/>
                <a:cs typeface="Arial" panose="020B0604020202020204" pitchFamily="34" charset="0"/>
              </a:rPr>
              <a:t>and</a:t>
            </a:r>
            <a:r>
              <a:rPr lang="en-GB" sz="1400" b="0" dirty="0" smtClean="0">
                <a:latin typeface="Arial" panose="020B0604020202020204" pitchFamily="34" charset="0"/>
                <a:cs typeface="Arial" panose="020B0604020202020204" pitchFamily="34" charset="0"/>
              </a:rPr>
              <a:t> the </a:t>
            </a:r>
            <a:r>
              <a:rPr lang="en-GB" sz="1400" dirty="0" smtClean="0">
                <a:latin typeface="Arial" panose="020B0604020202020204" pitchFamily="34" charset="0"/>
                <a:cs typeface="Arial" panose="020B0604020202020204" pitchFamily="34" charset="0"/>
              </a:rPr>
              <a:t>competitive situation </a:t>
            </a:r>
            <a:r>
              <a:rPr lang="en-GB" sz="1400" b="0" dirty="0" smtClean="0">
                <a:latin typeface="Arial" panose="020B0604020202020204" pitchFamily="34" charset="0"/>
                <a:cs typeface="Arial" panose="020B0604020202020204" pitchFamily="34" charset="0"/>
              </a:rPr>
              <a:t>they face </a:t>
            </a:r>
            <a:endParaRPr lang="en-GB" sz="1400" b="0" dirty="0">
              <a:latin typeface="Arial" panose="020B0604020202020204" pitchFamily="34" charset="0"/>
              <a:cs typeface="Arial" panose="020B0604020202020204" pitchFamily="34" charset="0"/>
            </a:endParaRPr>
          </a:p>
          <a:p>
            <a:pPr marL="0" indent="0">
              <a:buNone/>
            </a:pPr>
            <a:r>
              <a:rPr lang="en-GB" sz="1400" b="0" dirty="0" smtClean="0">
                <a:latin typeface="Arial" panose="020B0604020202020204" pitchFamily="34" charset="0"/>
                <a:cs typeface="Arial" panose="020B0604020202020204" pitchFamily="34" charset="0"/>
                <a:sym typeface="Wingdings" panose="05000000000000000000" pitchFamily="2" charset="2"/>
              </a:rPr>
              <a:t>  </a:t>
            </a:r>
            <a:r>
              <a:rPr lang="en-GB" sz="1400" b="0" dirty="0" smtClean="0">
                <a:latin typeface="Arial" panose="020B0604020202020204" pitchFamily="34" charset="0"/>
                <a:cs typeface="Arial" panose="020B0604020202020204" pitchFamily="34" charset="0"/>
              </a:rPr>
              <a:t>as well as having some </a:t>
            </a:r>
            <a:r>
              <a:rPr lang="en-GB" sz="1400" dirty="0" smtClean="0">
                <a:latin typeface="Arial" panose="020B0604020202020204" pitchFamily="34" charset="0"/>
                <a:cs typeface="Arial" panose="020B0604020202020204" pitchFamily="34" charset="0"/>
              </a:rPr>
              <a:t>new marketing ideas </a:t>
            </a:r>
            <a:r>
              <a:rPr lang="en-GB" sz="1400" b="0" dirty="0" smtClean="0">
                <a:latin typeface="Arial" panose="020B0604020202020204" pitchFamily="34" charset="0"/>
                <a:cs typeface="Arial" panose="020B0604020202020204" pitchFamily="34" charset="0"/>
              </a:rPr>
              <a:t>for Ben &amp; </a:t>
            </a:r>
            <a:r>
              <a:rPr lang="en-GB" sz="1400" b="0" dirty="0" smtClean="0">
                <a:latin typeface="Arial" panose="020B0604020202020204" pitchFamily="34" charset="0"/>
                <a:cs typeface="Arial" panose="020B0604020202020204" pitchFamily="34" charset="0"/>
              </a:rPr>
              <a:t>Jerry’s</a:t>
            </a:r>
            <a:endParaRPr lang="en-GB" sz="1400" b="0" dirty="0">
              <a:latin typeface="Arial" panose="020B0604020202020204" pitchFamily="34" charset="0"/>
              <a:cs typeface="Arial" panose="020B0604020202020204" pitchFamily="34" charset="0"/>
            </a:endParaRPr>
          </a:p>
        </p:txBody>
      </p:sp>
      <p:sp>
        <p:nvSpPr>
          <p:cNvPr id="6" name="Content Placeholder 4"/>
          <p:cNvSpPr txBox="1">
            <a:spLocks/>
          </p:cNvSpPr>
          <p:nvPr/>
        </p:nvSpPr>
        <p:spPr bwMode="auto">
          <a:xfrm>
            <a:off x="46929" y="2780928"/>
            <a:ext cx="8773543" cy="936104"/>
          </a:xfrm>
          <a:prstGeom prst="rect">
            <a:avLst/>
          </a:prstGeom>
          <a:noFill/>
          <a:ln w="9525">
            <a:solidFill>
              <a:schemeClr val="tx1"/>
            </a:solidFill>
            <a:miter lim="800000"/>
            <a:headEnd/>
            <a:tailEnd/>
          </a:ln>
          <a:scene3d>
            <a:camera prst="orthographicFront"/>
            <a:lightRig rig="threePt" dir="t"/>
          </a:scene3d>
          <a:sp3d>
            <a:bevelT/>
          </a:sp3d>
        </p:spPr>
        <p:txBody>
          <a:bodyPr vert="horz" wrap="square" lIns="80147" tIns="40074" rIns="80147" bIns="40074" numCol="1" anchor="t" anchorCtr="0" compatLnSpc="1">
            <a:prstTxWarp prst="textNoShape">
              <a:avLst/>
            </a:prstTxWarp>
          </a:bodyPr>
          <a:lstStyle>
            <a:lvl1pPr marL="300038" indent="-300038" algn="l" rtl="0" eaLnBrk="0" fontAlgn="base" hangingPunct="0">
              <a:spcBef>
                <a:spcPct val="20000"/>
              </a:spcBef>
              <a:spcAft>
                <a:spcPct val="0"/>
              </a:spcAft>
              <a:buFont typeface="Arial" charset="0"/>
              <a:buChar char="•"/>
              <a:defRPr sz="2800" b="1" kern="1200">
                <a:solidFill>
                  <a:schemeClr val="tx1"/>
                </a:solidFill>
                <a:latin typeface="HelveticaNeue LT 55 Roman" pitchFamily="34" charset="0"/>
                <a:ea typeface="+mn-ea"/>
                <a:cs typeface="+mn-cs"/>
              </a:defRPr>
            </a:lvl1pPr>
            <a:lvl2pPr marL="650875" indent="-650875" algn="l" rtl="0" eaLnBrk="0" fontAlgn="base" hangingPunct="0">
              <a:spcBef>
                <a:spcPct val="20000"/>
              </a:spcBef>
              <a:spcAft>
                <a:spcPct val="0"/>
              </a:spcAft>
              <a:buFont typeface="Arial" charset="0"/>
              <a:buChar char="–"/>
              <a:defRPr sz="2800" kern="1200">
                <a:solidFill>
                  <a:schemeClr val="tx1"/>
                </a:solidFill>
                <a:latin typeface="HelveticaNeue LT 55 Roman" pitchFamily="34" charset="0"/>
                <a:ea typeface="+mn-ea"/>
                <a:cs typeface="+mn-cs"/>
              </a:defRPr>
            </a:lvl2pPr>
            <a:lvl3pPr marL="233363" indent="-233363" algn="l" rtl="0" eaLnBrk="0" fontAlgn="base" hangingPunct="0">
              <a:spcBef>
                <a:spcPct val="20000"/>
              </a:spcBef>
              <a:spcAft>
                <a:spcPct val="0"/>
              </a:spcAft>
              <a:buFont typeface="Wingdings" pitchFamily="2" charset="2"/>
              <a:buChar char="•"/>
              <a:defRPr sz="1900" kern="1200">
                <a:solidFill>
                  <a:schemeClr val="tx1"/>
                </a:solidFill>
                <a:latin typeface="HelveticaNeue LT 55 Roman" pitchFamily="34" charset="0"/>
                <a:ea typeface="+mn-ea"/>
                <a:cs typeface="+mn-cs"/>
              </a:defRPr>
            </a:lvl3pPr>
            <a:lvl4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4pPr>
            <a:lvl5pPr marL="233363" indent="-233363" algn="l" rtl="0" eaLnBrk="0" fontAlgn="base" hangingPunct="0">
              <a:spcBef>
                <a:spcPct val="20000"/>
              </a:spcBef>
              <a:spcAft>
                <a:spcPct val="0"/>
              </a:spcAft>
              <a:buFont typeface="Wingdings" pitchFamily="2" charset="2"/>
              <a:buChar char="§"/>
              <a:defRPr sz="1100" kern="1200">
                <a:solidFill>
                  <a:schemeClr val="tx1"/>
                </a:solidFill>
                <a:latin typeface="HelveticaNeue LT 55 Roman" pitchFamily="34" charset="0"/>
                <a:ea typeface="+mn-ea"/>
                <a:cs typeface="+mn-cs"/>
              </a:defRPr>
            </a:lvl5pPr>
            <a:lvl6pPr marL="2204047"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04783"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05519"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06254" indent="-200368" algn="l" defTabSz="801472"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charset="0"/>
              <a:buNone/>
            </a:pPr>
            <a:r>
              <a:rPr lang="en-GB" sz="1800" dirty="0" smtClean="0">
                <a:latin typeface="Arial" panose="020B0604020202020204" pitchFamily="34" charset="0"/>
                <a:cs typeface="Arial" panose="020B0604020202020204" pitchFamily="34" charset="0"/>
              </a:rPr>
              <a:t>Output:</a:t>
            </a:r>
          </a:p>
          <a:p>
            <a:pPr marL="0" indent="0">
              <a:buFont typeface="Arial" charset="0"/>
              <a:buNone/>
            </a:pPr>
            <a:r>
              <a:rPr lang="en-GB" sz="1400" b="0" dirty="0" smtClean="0">
                <a:latin typeface="Arial" panose="020B0604020202020204" pitchFamily="34" charset="0"/>
                <a:cs typeface="Arial" panose="020B0604020202020204" pitchFamily="34" charset="0"/>
              </a:rPr>
              <a:t>You need to </a:t>
            </a:r>
            <a:r>
              <a:rPr lang="en-GB" sz="1400" dirty="0" smtClean="0">
                <a:latin typeface="Arial" panose="020B0604020202020204" pitchFamily="34" charset="0"/>
                <a:cs typeface="Arial" panose="020B0604020202020204" pitchFamily="34" charset="0"/>
              </a:rPr>
              <a:t>produce a report </a:t>
            </a:r>
            <a:r>
              <a:rPr lang="en-GB" sz="1200" b="0" dirty="0" smtClean="0">
                <a:latin typeface="Arial" panose="020B0604020202020204" pitchFamily="34" charset="0"/>
                <a:cs typeface="Arial" panose="020B0604020202020204" pitchFamily="34" charset="0"/>
              </a:rPr>
              <a:t>(in electronic </a:t>
            </a:r>
            <a:r>
              <a:rPr lang="en-GB" sz="1200" b="0" dirty="0" smtClean="0">
                <a:latin typeface="Arial" panose="020B0604020202020204" pitchFamily="34" charset="0"/>
                <a:cs typeface="Arial" panose="020B0604020202020204" pitchFamily="34" charset="0"/>
              </a:rPr>
              <a:t>format, </a:t>
            </a:r>
            <a:r>
              <a:rPr lang="en-GB" sz="1200" b="0" dirty="0" smtClean="0">
                <a:latin typeface="Arial" panose="020B0604020202020204" pitchFamily="34" charset="0"/>
                <a:cs typeface="Arial" panose="020B0604020202020204" pitchFamily="34" charset="0"/>
              </a:rPr>
              <a:t>ideally in Power Point or Word) </a:t>
            </a:r>
            <a:r>
              <a:rPr lang="en-GB" sz="1400" b="0" dirty="0" smtClean="0">
                <a:latin typeface="Arial" panose="020B0604020202020204" pitchFamily="34" charset="0"/>
                <a:cs typeface="Arial" panose="020B0604020202020204" pitchFamily="34" charset="0"/>
              </a:rPr>
              <a:t>which answers the project pitch questions which Ben &amp; Jerry are expecting you to be able to present to this to them.</a:t>
            </a:r>
            <a:endParaRPr lang="en-GB" sz="2000" dirty="0" smtClean="0">
              <a:latin typeface="Arial" panose="020B0604020202020204" pitchFamily="34" charset="0"/>
              <a:cs typeface="Arial" panose="020B0604020202020204" pitchFamily="34" charset="0"/>
            </a:endParaRPr>
          </a:p>
        </p:txBody>
      </p:sp>
      <p:sp>
        <p:nvSpPr>
          <p:cNvPr id="8" name="Rectangle 7"/>
          <p:cNvSpPr/>
          <p:nvPr/>
        </p:nvSpPr>
        <p:spPr>
          <a:xfrm>
            <a:off x="26837" y="3816336"/>
            <a:ext cx="9009659" cy="2973122"/>
          </a:xfrm>
          <a:prstGeom prst="rect">
            <a:avLst/>
          </a:prstGeom>
          <a:ln>
            <a:solidFill>
              <a:schemeClr val="tx1"/>
            </a:solidFill>
          </a:ln>
          <a:scene3d>
            <a:camera prst="orthographicFront"/>
            <a:lightRig rig="threePt" dir="t"/>
          </a:scene3d>
          <a:sp3d>
            <a:bevelT/>
          </a:sp3d>
        </p:spPr>
        <p:txBody>
          <a:bodyPr wrap="square">
            <a:spAutoFit/>
          </a:bodyPr>
          <a:lstStyle/>
          <a:p>
            <a:pPr marL="0" indent="0">
              <a:buFont typeface="Arial" charset="0"/>
              <a:buNone/>
            </a:pPr>
            <a:r>
              <a:rPr lang="en-GB" sz="2000" b="1" dirty="0" smtClean="0">
                <a:latin typeface="Arial" panose="020B0604020202020204" pitchFamily="34" charset="0"/>
                <a:cs typeface="Arial" panose="020B0604020202020204" pitchFamily="34" charset="0"/>
              </a:rPr>
              <a:t>Report </a:t>
            </a:r>
            <a:r>
              <a:rPr lang="en-GB" sz="2000" b="1" dirty="0">
                <a:latin typeface="Arial" panose="020B0604020202020204" pitchFamily="34" charset="0"/>
                <a:cs typeface="Arial" panose="020B0604020202020204" pitchFamily="34" charset="0"/>
              </a:rPr>
              <a:t>Format </a:t>
            </a:r>
            <a:r>
              <a:rPr lang="en-GB" sz="1600" dirty="0">
                <a:latin typeface="Arial" panose="020B0604020202020204" pitchFamily="34" charset="0"/>
                <a:cs typeface="Arial" panose="020B0604020202020204" pitchFamily="34" charset="0"/>
              </a:rPr>
              <a:t>must include: </a:t>
            </a:r>
          </a:p>
          <a:p>
            <a:pPr marL="0" indent="0">
              <a:buNone/>
            </a:pPr>
            <a:endParaRPr lang="en-GB" sz="1600" dirty="0">
              <a:latin typeface="Arial" panose="020B0604020202020204" pitchFamily="34" charset="0"/>
              <a:cs typeface="Arial" panose="020B0604020202020204" pitchFamily="34" charset="0"/>
            </a:endParaRPr>
          </a:p>
          <a:p>
            <a:pPr marL="285750" lvl="0" indent="-285750">
              <a:lnSpc>
                <a:spcPct val="120000"/>
              </a:lnSpc>
              <a:spcBef>
                <a:spcPts val="0"/>
              </a:spcBef>
              <a:buFont typeface="Arial" panose="020B0604020202020204" pitchFamily="34" charset="0"/>
              <a:buChar char="•"/>
            </a:pPr>
            <a:r>
              <a:rPr lang="en-GB" sz="1400" b="1" dirty="0">
                <a:latin typeface="Arial" panose="020B0604020202020204" pitchFamily="34" charset="0"/>
                <a:cs typeface="Arial" panose="020B0604020202020204" pitchFamily="34" charset="0"/>
              </a:rPr>
              <a:t>Clear headings &amp; sub-headings </a:t>
            </a:r>
            <a:r>
              <a:rPr lang="en-GB" sz="1400" dirty="0">
                <a:latin typeface="Arial" panose="020B0604020202020204" pitchFamily="34" charset="0"/>
                <a:cs typeface="Arial" panose="020B0604020202020204" pitchFamily="34" charset="0"/>
              </a:rPr>
              <a:t>to allow the </a:t>
            </a:r>
            <a:r>
              <a:rPr lang="en-GB" sz="1400" dirty="0" smtClean="0">
                <a:latin typeface="Arial" panose="020B0604020202020204" pitchFamily="34" charset="0"/>
                <a:cs typeface="Arial" panose="020B0604020202020204" pitchFamily="34" charset="0"/>
              </a:rPr>
              <a:t>reader </a:t>
            </a:r>
            <a:r>
              <a:rPr lang="en-GB" sz="1400" dirty="0">
                <a:latin typeface="Arial" panose="020B0604020202020204" pitchFamily="34" charset="0"/>
                <a:cs typeface="Arial" panose="020B0604020202020204" pitchFamily="34" charset="0"/>
              </a:rPr>
              <a:t>to easily find and digest the information without having to read the whole </a:t>
            </a:r>
            <a:r>
              <a:rPr lang="en-GB" sz="1400" dirty="0" smtClean="0">
                <a:latin typeface="Arial" panose="020B0604020202020204" pitchFamily="34" charset="0"/>
                <a:cs typeface="Arial" panose="020B0604020202020204" pitchFamily="34" charset="0"/>
              </a:rPr>
              <a:t>report! </a:t>
            </a:r>
          </a:p>
          <a:p>
            <a:pPr marL="285750" lvl="0" indent="-285750">
              <a:lnSpc>
                <a:spcPct val="120000"/>
              </a:lnSpc>
              <a:spcBef>
                <a:spcPts val="0"/>
              </a:spcBef>
              <a:buFont typeface="Arial" panose="020B0604020202020204" pitchFamily="34" charset="0"/>
              <a:buChar char="•"/>
            </a:pPr>
            <a:r>
              <a:rPr lang="en-GB" sz="1400" b="1" dirty="0" smtClean="0">
                <a:latin typeface="Arial" panose="020B0604020202020204" pitchFamily="34" charset="0"/>
                <a:cs typeface="Arial" panose="020B0604020202020204" pitchFamily="34" charset="0"/>
              </a:rPr>
              <a:t>Visually engaging</a:t>
            </a:r>
            <a:r>
              <a:rPr lang="en-GB" sz="1400" dirty="0" smtClean="0">
                <a:latin typeface="Arial" panose="020B0604020202020204" pitchFamily="34" charset="0"/>
                <a:cs typeface="Arial" panose="020B0604020202020204" pitchFamily="34" charset="0"/>
              </a:rPr>
              <a:t>, with clear and relevant information identifying the challenges and opportunities facing the Ben &amp; </a:t>
            </a:r>
            <a:r>
              <a:rPr lang="en-GB" sz="1400" dirty="0" smtClean="0">
                <a:latin typeface="Arial" panose="020B0604020202020204" pitchFamily="34" charset="0"/>
                <a:cs typeface="Arial" panose="020B0604020202020204" pitchFamily="34" charset="0"/>
              </a:rPr>
              <a:t>Jerry’s </a:t>
            </a:r>
            <a:r>
              <a:rPr lang="en-GB" sz="1400" dirty="0" smtClean="0">
                <a:latin typeface="Arial" panose="020B0604020202020204" pitchFamily="34" charset="0"/>
                <a:cs typeface="Arial" panose="020B0604020202020204" pitchFamily="34" charset="0"/>
              </a:rPr>
              <a:t>brand.</a:t>
            </a:r>
          </a:p>
          <a:p>
            <a:pPr lvl="0">
              <a:lnSpc>
                <a:spcPct val="120000"/>
              </a:lnSpc>
              <a:spcBef>
                <a:spcPts val="0"/>
              </a:spcBef>
            </a:pPr>
            <a:endParaRPr lang="en-GB" sz="1400" b="1" dirty="0" smtClean="0">
              <a:latin typeface="Arial" panose="020B0604020202020204" pitchFamily="34" charset="0"/>
              <a:cs typeface="Arial" panose="020B0604020202020204" pitchFamily="34" charset="0"/>
            </a:endParaRPr>
          </a:p>
          <a:p>
            <a:pPr lvl="0">
              <a:lnSpc>
                <a:spcPct val="120000"/>
              </a:lnSpc>
              <a:spcBef>
                <a:spcPts val="0"/>
              </a:spcBef>
            </a:pPr>
            <a:r>
              <a:rPr lang="en-GB" sz="1400" b="1" dirty="0" smtClean="0">
                <a:latin typeface="Arial" panose="020B0604020202020204" pitchFamily="34" charset="0"/>
                <a:cs typeface="Arial" panose="020B0604020202020204" pitchFamily="34" charset="0"/>
              </a:rPr>
              <a:t>Report </a:t>
            </a:r>
            <a:r>
              <a:rPr lang="en-GB" sz="1400" b="1" dirty="0">
                <a:latin typeface="Arial" panose="020B0604020202020204" pitchFamily="34" charset="0"/>
                <a:cs typeface="Arial" panose="020B0604020202020204" pitchFamily="34" charset="0"/>
              </a:rPr>
              <a:t>Sections </a:t>
            </a:r>
            <a:r>
              <a:rPr lang="en-GB" sz="1400" dirty="0">
                <a:latin typeface="Arial" panose="020B0604020202020204" pitchFamily="34" charset="0"/>
                <a:cs typeface="Arial" panose="020B0604020202020204" pitchFamily="34" charset="0"/>
              </a:rPr>
              <a:t>which must be included: </a:t>
            </a:r>
          </a:p>
          <a:p>
            <a:pPr marL="355600" lvl="1" indent="-177800">
              <a:lnSpc>
                <a:spcPct val="120000"/>
              </a:lnSpc>
              <a:spcBef>
                <a:spcPts val="0"/>
              </a:spcBef>
              <a:buFont typeface="Arial" panose="020B0604020202020204" pitchFamily="34" charset="0"/>
              <a:buChar char="•"/>
            </a:pPr>
            <a:r>
              <a:rPr lang="en-GB" sz="1400" b="1" dirty="0">
                <a:latin typeface="Arial" panose="020B0604020202020204" pitchFamily="34" charset="0"/>
                <a:cs typeface="Arial" panose="020B0604020202020204" pitchFamily="34" charset="0"/>
              </a:rPr>
              <a:t>Introduction</a:t>
            </a:r>
            <a:r>
              <a:rPr lang="en-GB" sz="1400" dirty="0">
                <a:latin typeface="Arial" panose="020B0604020202020204" pitchFamily="34" charset="0"/>
                <a:cs typeface="Arial" panose="020B0604020202020204" pitchFamily="34" charset="0"/>
              </a:rPr>
              <a:t> stating the </a:t>
            </a:r>
            <a:r>
              <a:rPr lang="en-GB" sz="1400" b="1" dirty="0">
                <a:latin typeface="Arial" panose="020B0604020202020204" pitchFamily="34" charset="0"/>
                <a:cs typeface="Arial" panose="020B0604020202020204" pitchFamily="34" charset="0"/>
              </a:rPr>
              <a:t>aims </a:t>
            </a:r>
            <a:r>
              <a:rPr lang="en-GB" sz="1400" dirty="0">
                <a:latin typeface="Arial" panose="020B0604020202020204" pitchFamily="34" charset="0"/>
                <a:cs typeface="Arial" panose="020B0604020202020204" pitchFamily="34" charset="0"/>
              </a:rPr>
              <a:t>of the report </a:t>
            </a:r>
          </a:p>
          <a:p>
            <a:pPr marL="355600" lvl="1" indent="-177800">
              <a:lnSpc>
                <a:spcPct val="120000"/>
              </a:lnSpc>
              <a:spcBef>
                <a:spcPts val="0"/>
              </a:spcBef>
              <a:buFont typeface="Arial" panose="020B0604020202020204" pitchFamily="34" charset="0"/>
              <a:buChar char="•"/>
            </a:pPr>
            <a:r>
              <a:rPr lang="en-GB" sz="1400" b="1" dirty="0">
                <a:latin typeface="Arial" panose="020B0604020202020204" pitchFamily="34" charset="0"/>
                <a:cs typeface="Arial" panose="020B0604020202020204" pitchFamily="34" charset="0"/>
              </a:rPr>
              <a:t>Findings </a:t>
            </a:r>
            <a:r>
              <a:rPr lang="en-GB" sz="1400" dirty="0">
                <a:latin typeface="Arial" panose="020B0604020202020204" pitchFamily="34" charset="0"/>
                <a:cs typeface="Arial" panose="020B0604020202020204" pitchFamily="34" charset="0"/>
              </a:rPr>
              <a:t>– answering</a:t>
            </a:r>
            <a:r>
              <a:rPr lang="en-GB" sz="1400" b="1" dirty="0">
                <a:latin typeface="Arial" panose="020B0604020202020204" pitchFamily="34" charset="0"/>
                <a:cs typeface="Arial" panose="020B0604020202020204" pitchFamily="34" charset="0"/>
              </a:rPr>
              <a:t> </a:t>
            </a:r>
            <a:r>
              <a:rPr lang="en-GB" sz="1400" b="1" u="sng" dirty="0">
                <a:latin typeface="Arial" panose="020B0604020202020204" pitchFamily="34" charset="0"/>
                <a:cs typeface="Arial" panose="020B0604020202020204" pitchFamily="34" charset="0"/>
              </a:rPr>
              <a:t>each </a:t>
            </a:r>
            <a:r>
              <a:rPr lang="en-GB" sz="1400" dirty="0">
                <a:latin typeface="Arial" panose="020B0604020202020204" pitchFamily="34" charset="0"/>
                <a:cs typeface="Arial" panose="020B0604020202020204" pitchFamily="34" charset="0"/>
              </a:rPr>
              <a:t>of the </a:t>
            </a:r>
            <a:r>
              <a:rPr lang="en-GB" sz="1400" i="1" dirty="0">
                <a:latin typeface="Arial" panose="020B0604020202020204" pitchFamily="34" charset="0"/>
                <a:cs typeface="Arial" panose="020B0604020202020204" pitchFamily="34" charset="0"/>
              </a:rPr>
              <a:t>‘project pitch questions’ </a:t>
            </a:r>
          </a:p>
          <a:p>
            <a:pPr marL="355600" lvl="1" indent="-177800">
              <a:lnSpc>
                <a:spcPct val="120000"/>
              </a:lnSpc>
              <a:spcBef>
                <a:spcPts val="0"/>
              </a:spcBef>
              <a:buFont typeface="Arial" panose="020B0604020202020204" pitchFamily="34" charset="0"/>
              <a:buChar char="•"/>
            </a:pPr>
            <a:r>
              <a:rPr lang="en-GB" sz="1400" b="1" dirty="0" smtClean="0">
                <a:latin typeface="Arial" panose="020B0604020202020204" pitchFamily="34" charset="0"/>
                <a:cs typeface="Arial" panose="020B0604020202020204" pitchFamily="34" charset="0"/>
              </a:rPr>
              <a:t>Summary of Recommendations - ideas </a:t>
            </a:r>
            <a:r>
              <a:rPr lang="en-GB" sz="1400" dirty="0" smtClean="0">
                <a:latin typeface="Arial" panose="020B0604020202020204" pitchFamily="34" charset="0"/>
                <a:cs typeface="Arial" panose="020B0604020202020204" pitchFamily="34" charset="0"/>
              </a:rPr>
              <a:t>as to how Ben &amp; </a:t>
            </a:r>
            <a:r>
              <a:rPr lang="en-GB" sz="1400" dirty="0" smtClean="0">
                <a:latin typeface="Arial" panose="020B0604020202020204" pitchFamily="34" charset="0"/>
                <a:cs typeface="Arial" panose="020B0604020202020204" pitchFamily="34" charset="0"/>
              </a:rPr>
              <a:t>Jerry’s </a:t>
            </a:r>
            <a:r>
              <a:rPr lang="en-GB" sz="1400" dirty="0" smtClean="0">
                <a:latin typeface="Arial" panose="020B0604020202020204" pitchFamily="34" charset="0"/>
                <a:cs typeface="Arial" panose="020B0604020202020204" pitchFamily="34" charset="0"/>
              </a:rPr>
              <a:t>can </a:t>
            </a:r>
            <a:r>
              <a:rPr lang="en-GB" sz="1400" b="1" dirty="0" smtClean="0">
                <a:latin typeface="Arial" panose="020B0604020202020204" pitchFamily="34" charset="0"/>
                <a:cs typeface="Arial" panose="020B0604020202020204" pitchFamily="34" charset="0"/>
              </a:rPr>
              <a:t>improve </a:t>
            </a:r>
            <a:r>
              <a:rPr lang="en-GB" sz="1400" dirty="0" smtClean="0">
                <a:latin typeface="Arial" panose="020B0604020202020204" pitchFamily="34" charset="0"/>
                <a:cs typeface="Arial" panose="020B0604020202020204" pitchFamily="34" charset="0"/>
              </a:rPr>
              <a:t>their </a:t>
            </a:r>
            <a:r>
              <a:rPr lang="en-GB" sz="1400" b="1" dirty="0" smtClean="0">
                <a:latin typeface="Arial" panose="020B0604020202020204" pitchFamily="34" charset="0"/>
                <a:cs typeface="Arial" panose="020B0604020202020204" pitchFamily="34" charset="0"/>
              </a:rPr>
              <a:t>marketing </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7713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b="44342"/>
          <a:stretch/>
        </p:blipFill>
        <p:spPr bwMode="auto">
          <a:xfrm>
            <a:off x="6668664" y="4614"/>
            <a:ext cx="2462735" cy="10955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7504" y="188640"/>
            <a:ext cx="7404100" cy="573088"/>
          </a:xfrm>
        </p:spPr>
        <p:txBody>
          <a:bodyPr/>
          <a:lstStyle/>
          <a:p>
            <a:pPr algn="l"/>
            <a:r>
              <a:rPr lang="en-GB" sz="3600" dirty="0" smtClean="0">
                <a:solidFill>
                  <a:schemeClr val="tx1"/>
                </a:solidFill>
                <a:latin typeface="Arial" panose="020B0604020202020204" pitchFamily="34" charset="0"/>
                <a:cs typeface="Arial" panose="020B0604020202020204" pitchFamily="34" charset="0"/>
              </a:rPr>
              <a:t>Company Background </a:t>
            </a:r>
            <a:endParaRPr lang="en-GB" sz="36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1340415"/>
            <a:ext cx="9143999" cy="5400953"/>
          </a:xfrm>
        </p:spPr>
        <p:txBody>
          <a:bodyPr/>
          <a:lstStyle/>
          <a:p>
            <a:pPr marL="0" indent="0">
              <a:buNone/>
            </a:pPr>
            <a:r>
              <a:rPr lang="en-GB" sz="1700" b="0" dirty="0" smtClean="0">
                <a:latin typeface="Arial" panose="020B0604020202020204" pitchFamily="34" charset="0"/>
                <a:cs typeface="Arial" panose="020B0604020202020204" pitchFamily="34" charset="0"/>
              </a:rPr>
              <a:t>At school, Ben </a:t>
            </a:r>
            <a:r>
              <a:rPr lang="en-GB" sz="1700" b="0" dirty="0">
                <a:latin typeface="Arial" panose="020B0604020202020204" pitchFamily="34" charset="0"/>
                <a:cs typeface="Arial" panose="020B0604020202020204" pitchFamily="34" charset="0"/>
              </a:rPr>
              <a:t>Cohen and Jerry Greenfield </a:t>
            </a:r>
            <a:r>
              <a:rPr lang="en-GB" sz="1700" b="0" dirty="0" smtClean="0">
                <a:latin typeface="Arial" panose="020B0604020202020204" pitchFamily="34" charset="0"/>
                <a:cs typeface="Arial" panose="020B0604020202020204" pitchFamily="34" charset="0"/>
              </a:rPr>
              <a:t>found </a:t>
            </a:r>
            <a:r>
              <a:rPr lang="en-GB" sz="1700" b="0" dirty="0">
                <a:latin typeface="Arial" panose="020B0604020202020204" pitchFamily="34" charset="0"/>
                <a:cs typeface="Arial" panose="020B0604020202020204" pitchFamily="34" charset="0"/>
              </a:rPr>
              <a:t>they hated running but </a:t>
            </a:r>
            <a:r>
              <a:rPr lang="en-GB" sz="1700" dirty="0">
                <a:latin typeface="Arial" panose="020B0604020202020204" pitchFamily="34" charset="0"/>
                <a:cs typeface="Arial" panose="020B0604020202020204" pitchFamily="34" charset="0"/>
              </a:rPr>
              <a:t>loved </a:t>
            </a:r>
            <a:r>
              <a:rPr lang="en-GB" sz="1700" dirty="0" smtClean="0">
                <a:latin typeface="Arial" panose="020B0604020202020204" pitchFamily="34" charset="0"/>
                <a:cs typeface="Arial" panose="020B0604020202020204" pitchFamily="34" charset="0"/>
              </a:rPr>
              <a:t>food </a:t>
            </a:r>
            <a:r>
              <a:rPr lang="en-GB" sz="1700" b="0" dirty="0" smtClean="0">
                <a:latin typeface="Arial" panose="020B0604020202020204" pitchFamily="34" charset="0"/>
                <a:cs typeface="Arial" panose="020B0604020202020204" pitchFamily="34" charset="0"/>
              </a:rPr>
              <a:t>(1966).</a:t>
            </a:r>
          </a:p>
          <a:p>
            <a:pPr marL="0" indent="0">
              <a:spcBef>
                <a:spcPts val="0"/>
              </a:spcBef>
              <a:buNone/>
            </a:pPr>
            <a:endParaRPr lang="en-GB" sz="1700" b="0" dirty="0" smtClean="0">
              <a:latin typeface="Arial" panose="020B0604020202020204" pitchFamily="34" charset="0"/>
              <a:cs typeface="Arial" panose="020B0604020202020204" pitchFamily="34" charset="0"/>
            </a:endParaRPr>
          </a:p>
          <a:p>
            <a:pPr marL="0" indent="0">
              <a:buNone/>
            </a:pPr>
            <a:r>
              <a:rPr lang="en-GB" sz="1700" dirty="0" smtClean="0">
                <a:latin typeface="Arial" panose="020B0604020202020204" pitchFamily="34" charset="0"/>
                <a:cs typeface="Arial" panose="020B0604020202020204" pitchFamily="34" charset="0"/>
              </a:rPr>
              <a:t>$</a:t>
            </a:r>
            <a:r>
              <a:rPr lang="en-GB" sz="1700" dirty="0">
                <a:latin typeface="Arial" panose="020B0604020202020204" pitchFamily="34" charset="0"/>
                <a:cs typeface="Arial" panose="020B0604020202020204" pitchFamily="34" charset="0"/>
              </a:rPr>
              <a:t>5 </a:t>
            </a:r>
            <a:r>
              <a:rPr lang="en-GB" sz="1700" b="0" dirty="0">
                <a:latin typeface="Arial" panose="020B0604020202020204" pitchFamily="34" charset="0"/>
                <a:cs typeface="Arial" panose="020B0604020202020204" pitchFamily="34" charset="0"/>
              </a:rPr>
              <a:t>correspondence </a:t>
            </a:r>
            <a:r>
              <a:rPr lang="en-GB" sz="1700" dirty="0">
                <a:latin typeface="Arial" panose="020B0604020202020204" pitchFamily="34" charset="0"/>
                <a:cs typeface="Arial" panose="020B0604020202020204" pitchFamily="34" charset="0"/>
              </a:rPr>
              <a:t>course in ice cream making</a:t>
            </a:r>
            <a:r>
              <a:rPr lang="en-GB" sz="1700" b="0" dirty="0">
                <a:latin typeface="Arial" panose="020B0604020202020204" pitchFamily="34" charset="0"/>
                <a:cs typeface="Arial" panose="020B0604020202020204" pitchFamily="34" charset="0"/>
              </a:rPr>
              <a:t>, </a:t>
            </a:r>
            <a:r>
              <a:rPr lang="en-GB" sz="1700" b="0" dirty="0" smtClean="0">
                <a:latin typeface="Arial" panose="020B0604020202020204" pitchFamily="34" charset="0"/>
                <a:cs typeface="Arial" panose="020B0604020202020204" pitchFamily="34" charset="0"/>
              </a:rPr>
              <a:t>then sold ice cream in </a:t>
            </a:r>
            <a:r>
              <a:rPr lang="en-GB" sz="1700" b="0" dirty="0">
                <a:latin typeface="Arial" panose="020B0604020202020204" pitchFamily="34" charset="0"/>
                <a:cs typeface="Arial" panose="020B0604020202020204" pitchFamily="34" charset="0"/>
              </a:rPr>
              <a:t>a </a:t>
            </a:r>
            <a:r>
              <a:rPr lang="en-GB" sz="1700" b="0" dirty="0" smtClean="0">
                <a:latin typeface="Arial" panose="020B0604020202020204" pitchFamily="34" charset="0"/>
                <a:cs typeface="Arial" panose="020B0604020202020204" pitchFamily="34" charset="0"/>
              </a:rPr>
              <a:t>dilapidated petrol  station.</a:t>
            </a:r>
          </a:p>
          <a:p>
            <a:pPr marL="0" indent="0">
              <a:buNone/>
            </a:pPr>
            <a:r>
              <a:rPr lang="en-GB" sz="1700" b="0" dirty="0">
                <a:latin typeface="Arial" panose="020B0604020202020204" pitchFamily="34" charset="0"/>
                <a:cs typeface="Arial" panose="020B0604020202020204" pitchFamily="34" charset="0"/>
              </a:rPr>
              <a:t/>
            </a:r>
            <a:br>
              <a:rPr lang="en-GB" sz="1700" b="0" dirty="0">
                <a:latin typeface="Arial" panose="020B0604020202020204" pitchFamily="34" charset="0"/>
                <a:cs typeface="Arial" panose="020B0604020202020204" pitchFamily="34" charset="0"/>
              </a:rPr>
            </a:br>
            <a:r>
              <a:rPr lang="en-GB" sz="1700" b="0" dirty="0">
                <a:latin typeface="Arial" panose="020B0604020202020204" pitchFamily="34" charset="0"/>
                <a:cs typeface="Arial" panose="020B0604020202020204" pitchFamily="34" charset="0"/>
              </a:rPr>
              <a:t>They </a:t>
            </a:r>
            <a:r>
              <a:rPr lang="en-GB" sz="1700" b="0" dirty="0" smtClean="0">
                <a:latin typeface="Arial" panose="020B0604020202020204" pitchFamily="34" charset="0"/>
                <a:cs typeface="Arial" panose="020B0604020202020204" pitchFamily="34" charset="0"/>
              </a:rPr>
              <a:t>became </a:t>
            </a:r>
            <a:r>
              <a:rPr lang="en-GB" sz="1700" b="0" dirty="0">
                <a:latin typeface="Arial" panose="020B0604020202020204" pitchFamily="34" charset="0"/>
                <a:cs typeface="Arial" panose="020B0604020202020204" pitchFamily="34" charset="0"/>
              </a:rPr>
              <a:t>popular in the local </a:t>
            </a:r>
            <a:r>
              <a:rPr lang="en-GB" sz="1700" dirty="0" smtClean="0">
                <a:latin typeface="Arial" panose="020B0604020202020204" pitchFamily="34" charset="0"/>
                <a:cs typeface="Arial" panose="020B0604020202020204" pitchFamily="34" charset="0"/>
              </a:rPr>
              <a:t>community, </a:t>
            </a:r>
            <a:r>
              <a:rPr lang="en-GB" sz="1700" b="0" dirty="0">
                <a:latin typeface="Arial" panose="020B0604020202020204" pitchFamily="34" charset="0"/>
                <a:cs typeface="Arial" panose="020B0604020202020204" pitchFamily="34" charset="0"/>
              </a:rPr>
              <a:t>for </a:t>
            </a:r>
            <a:r>
              <a:rPr lang="en-GB" sz="1700" b="0" dirty="0" smtClean="0">
                <a:latin typeface="Arial" panose="020B0604020202020204" pitchFamily="34" charset="0"/>
                <a:cs typeface="Arial" panose="020B0604020202020204" pitchFamily="34" charset="0"/>
              </a:rPr>
              <a:t>great </a:t>
            </a:r>
            <a:r>
              <a:rPr lang="en-GB" sz="1700" dirty="0" smtClean="0">
                <a:latin typeface="Arial" panose="020B0604020202020204" pitchFamily="34" charset="0"/>
                <a:cs typeface="Arial" panose="020B0604020202020204" pitchFamily="34" charset="0"/>
              </a:rPr>
              <a:t>natural</a:t>
            </a:r>
            <a:r>
              <a:rPr lang="en-GB" sz="1700" b="0" dirty="0" smtClean="0">
                <a:latin typeface="Arial" panose="020B0604020202020204" pitchFamily="34" charset="0"/>
                <a:cs typeface="Arial" panose="020B0604020202020204" pitchFamily="34" charset="0"/>
              </a:rPr>
              <a:t> ice cream</a:t>
            </a:r>
            <a:r>
              <a:rPr lang="en-GB" sz="1700" b="0" dirty="0">
                <a:latin typeface="Arial" panose="020B0604020202020204" pitchFamily="34" charset="0"/>
                <a:cs typeface="Arial" panose="020B0604020202020204" pitchFamily="34" charset="0"/>
              </a:rPr>
              <a:t>. </a:t>
            </a:r>
            <a:endParaRPr lang="en-GB" sz="1700" b="0" dirty="0" smtClean="0">
              <a:latin typeface="Arial" panose="020B0604020202020204" pitchFamily="34" charset="0"/>
              <a:cs typeface="Arial" panose="020B0604020202020204" pitchFamily="34" charset="0"/>
            </a:endParaRPr>
          </a:p>
          <a:p>
            <a:pPr marL="0" indent="0">
              <a:buNone/>
            </a:pPr>
            <a:endParaRPr lang="en-GB" sz="1700" b="0" dirty="0">
              <a:latin typeface="Arial" panose="020B0604020202020204" pitchFamily="34" charset="0"/>
              <a:cs typeface="Arial" panose="020B0604020202020204" pitchFamily="34" charset="0"/>
            </a:endParaRPr>
          </a:p>
          <a:p>
            <a:pPr marL="0" indent="0">
              <a:buNone/>
            </a:pPr>
            <a:r>
              <a:rPr lang="en-GB" sz="1700" b="0" dirty="0" smtClean="0">
                <a:latin typeface="Arial" panose="020B0604020202020204" pitchFamily="34" charset="0"/>
                <a:cs typeface="Arial" panose="020B0604020202020204" pitchFamily="34" charset="0"/>
              </a:rPr>
              <a:t>Ben </a:t>
            </a:r>
            <a:r>
              <a:rPr lang="en-GB" sz="1700" b="0" dirty="0">
                <a:latin typeface="Arial" panose="020B0604020202020204" pitchFamily="34" charset="0"/>
                <a:cs typeface="Arial" panose="020B0604020202020204" pitchFamily="34" charset="0"/>
              </a:rPr>
              <a:t>didn't </a:t>
            </a:r>
            <a:r>
              <a:rPr lang="en-GB" sz="1700" b="0" dirty="0" smtClean="0">
                <a:latin typeface="Arial" panose="020B0604020202020204" pitchFamily="34" charset="0"/>
                <a:cs typeface="Arial" panose="020B0604020202020204" pitchFamily="34" charset="0"/>
              </a:rPr>
              <a:t>have the </a:t>
            </a:r>
            <a:r>
              <a:rPr lang="en-GB" sz="1700" b="0" dirty="0">
                <a:latin typeface="Arial" panose="020B0604020202020204" pitchFamily="34" charset="0"/>
                <a:cs typeface="Arial" panose="020B0604020202020204" pitchFamily="34" charset="0"/>
              </a:rPr>
              <a:t>best sense of </a:t>
            </a:r>
            <a:r>
              <a:rPr lang="en-GB" sz="1700" b="0" dirty="0" smtClean="0">
                <a:latin typeface="Arial" panose="020B0604020202020204" pitchFamily="34" charset="0"/>
                <a:cs typeface="Arial" panose="020B0604020202020204" pitchFamily="34" charset="0"/>
              </a:rPr>
              <a:t>taste, </a:t>
            </a:r>
            <a:r>
              <a:rPr lang="en-GB" sz="1700" b="0" dirty="0">
                <a:latin typeface="Arial" panose="020B0604020202020204" pitchFamily="34" charset="0"/>
                <a:cs typeface="Arial" panose="020B0604020202020204" pitchFamily="34" charset="0"/>
              </a:rPr>
              <a:t>so </a:t>
            </a:r>
            <a:r>
              <a:rPr lang="en-GB" sz="1700" b="0" dirty="0" smtClean="0">
                <a:latin typeface="Arial" panose="020B0604020202020204" pitchFamily="34" charset="0"/>
                <a:cs typeface="Arial" panose="020B0604020202020204" pitchFamily="34" charset="0"/>
              </a:rPr>
              <a:t>relied </a:t>
            </a:r>
            <a:r>
              <a:rPr lang="en-GB" sz="1700" b="0" dirty="0">
                <a:latin typeface="Arial" panose="020B0604020202020204" pitchFamily="34" charset="0"/>
                <a:cs typeface="Arial" panose="020B0604020202020204" pitchFamily="34" charset="0"/>
              </a:rPr>
              <a:t>on what he called 'mouth feel', </a:t>
            </a:r>
            <a:r>
              <a:rPr lang="en-GB" sz="1700" dirty="0">
                <a:latin typeface="Arial" panose="020B0604020202020204" pitchFamily="34" charset="0"/>
                <a:cs typeface="Arial" panose="020B0604020202020204" pitchFamily="34" charset="0"/>
              </a:rPr>
              <a:t>so big chunks </a:t>
            </a:r>
            <a:r>
              <a:rPr lang="en-GB" sz="1700" b="0" dirty="0">
                <a:latin typeface="Arial" panose="020B0604020202020204" pitchFamily="34" charset="0"/>
                <a:cs typeface="Arial" panose="020B0604020202020204" pitchFamily="34" charset="0"/>
              </a:rPr>
              <a:t>of</a:t>
            </a:r>
            <a:r>
              <a:rPr lang="en-GB" sz="1700" dirty="0">
                <a:latin typeface="Arial" panose="020B0604020202020204" pitchFamily="34" charset="0"/>
                <a:cs typeface="Arial" panose="020B0604020202020204" pitchFamily="34" charset="0"/>
              </a:rPr>
              <a:t> </a:t>
            </a:r>
            <a:r>
              <a:rPr lang="en-GB" sz="1700" dirty="0" smtClean="0">
                <a:latin typeface="Arial" panose="020B0604020202020204" pitchFamily="34" charset="0"/>
                <a:cs typeface="Arial" panose="020B0604020202020204" pitchFamily="34" charset="0"/>
              </a:rPr>
              <a:t>ingredients</a:t>
            </a:r>
            <a:r>
              <a:rPr lang="en-GB" sz="1700" b="0" dirty="0" smtClean="0">
                <a:latin typeface="Arial" panose="020B0604020202020204" pitchFamily="34" charset="0"/>
                <a:cs typeface="Arial" panose="020B0604020202020204" pitchFamily="34" charset="0"/>
              </a:rPr>
              <a:t>; e.g. chocolate</a:t>
            </a:r>
            <a:r>
              <a:rPr lang="en-GB" sz="1700" b="0" dirty="0">
                <a:latin typeface="Arial" panose="020B0604020202020204" pitchFamily="34" charset="0"/>
                <a:cs typeface="Arial" panose="020B0604020202020204" pitchFamily="34" charset="0"/>
              </a:rPr>
              <a:t>, fruit and nut </a:t>
            </a:r>
            <a:r>
              <a:rPr lang="en-GB" sz="1700" b="0" dirty="0" smtClean="0">
                <a:latin typeface="Arial" panose="020B0604020202020204" pitchFamily="34" charset="0"/>
                <a:cs typeface="Arial" panose="020B0604020202020204" pitchFamily="34" charset="0"/>
              </a:rPr>
              <a:t>became </a:t>
            </a:r>
            <a:r>
              <a:rPr lang="en-GB" sz="1700" b="0" dirty="0">
                <a:latin typeface="Arial" panose="020B0604020202020204" pitchFamily="34" charset="0"/>
                <a:cs typeface="Arial" panose="020B0604020202020204" pitchFamily="34" charset="0"/>
              </a:rPr>
              <a:t>their signature. </a:t>
            </a:r>
            <a:endParaRPr lang="en-GB" sz="1700" b="0" dirty="0" smtClean="0">
              <a:latin typeface="Arial" panose="020B0604020202020204" pitchFamily="34" charset="0"/>
              <a:cs typeface="Arial" panose="020B0604020202020204" pitchFamily="34" charset="0"/>
            </a:endParaRPr>
          </a:p>
          <a:p>
            <a:pPr marL="0" indent="0">
              <a:buNone/>
            </a:pPr>
            <a:endParaRPr lang="en-GB" sz="1700" b="0" dirty="0">
              <a:latin typeface="Arial" panose="020B0604020202020204" pitchFamily="34" charset="0"/>
              <a:cs typeface="Arial" panose="020B0604020202020204" pitchFamily="34" charset="0"/>
            </a:endParaRPr>
          </a:p>
          <a:p>
            <a:pPr marL="0" indent="0">
              <a:buNone/>
            </a:pPr>
            <a:r>
              <a:rPr lang="en-GB" sz="1700" b="0" dirty="0" smtClean="0">
                <a:latin typeface="Arial" panose="020B0604020202020204" pitchFamily="34" charset="0"/>
                <a:cs typeface="Arial" panose="020B0604020202020204" pitchFamily="34" charset="0"/>
              </a:rPr>
              <a:t>While </a:t>
            </a:r>
            <a:r>
              <a:rPr lang="en-GB" sz="1700" b="0" dirty="0">
                <a:latin typeface="Arial" panose="020B0604020202020204" pitchFamily="34" charset="0"/>
                <a:cs typeface="Arial" panose="020B0604020202020204" pitchFamily="34" charset="0"/>
              </a:rPr>
              <a:t>they disagreed at times over the chunk size, they did agree that they wanted to enjoy themselves - as Jerry put it </a:t>
            </a:r>
            <a:r>
              <a:rPr lang="en-GB" sz="1700" b="0" i="1" dirty="0">
                <a:latin typeface="Arial" panose="020B0604020202020204" pitchFamily="34" charset="0"/>
                <a:cs typeface="Arial" panose="020B0604020202020204" pitchFamily="34" charset="0"/>
              </a:rPr>
              <a:t>'if it's not </a:t>
            </a:r>
            <a:r>
              <a:rPr lang="en-GB" sz="1700" i="1" dirty="0">
                <a:latin typeface="Arial" panose="020B0604020202020204" pitchFamily="34" charset="0"/>
                <a:cs typeface="Arial" panose="020B0604020202020204" pitchFamily="34" charset="0"/>
              </a:rPr>
              <a:t>fun</a:t>
            </a:r>
            <a:r>
              <a:rPr lang="en-GB" sz="1700" b="0" i="1" dirty="0">
                <a:latin typeface="Arial" panose="020B0604020202020204" pitchFamily="34" charset="0"/>
                <a:cs typeface="Arial" panose="020B0604020202020204" pitchFamily="34" charset="0"/>
              </a:rPr>
              <a:t>, why do </a:t>
            </a:r>
            <a:r>
              <a:rPr lang="en-GB" sz="1700" b="0" i="1" dirty="0" smtClean="0">
                <a:latin typeface="Arial" panose="020B0604020202020204" pitchFamily="34" charset="0"/>
                <a:cs typeface="Arial" panose="020B0604020202020204" pitchFamily="34" charset="0"/>
              </a:rPr>
              <a:t>it ?'.</a:t>
            </a:r>
            <a:r>
              <a:rPr lang="en-GB" sz="1700" b="0" dirty="0">
                <a:latin typeface="Arial" panose="020B0604020202020204" pitchFamily="34" charset="0"/>
                <a:cs typeface="Arial" panose="020B0604020202020204" pitchFamily="34" charset="0"/>
              </a:rPr>
              <a:t/>
            </a:r>
            <a:br>
              <a:rPr lang="en-GB" sz="1700" b="0" dirty="0">
                <a:latin typeface="Arial" panose="020B0604020202020204" pitchFamily="34" charset="0"/>
                <a:cs typeface="Arial" panose="020B0604020202020204" pitchFamily="34" charset="0"/>
              </a:rPr>
            </a:br>
            <a:r>
              <a:rPr lang="en-GB" sz="1700" b="0" dirty="0">
                <a:latin typeface="Arial" panose="020B0604020202020204" pitchFamily="34" charset="0"/>
                <a:cs typeface="Arial" panose="020B0604020202020204" pitchFamily="34" charset="0"/>
              </a:rPr>
              <a:t/>
            </a:r>
            <a:br>
              <a:rPr lang="en-GB" sz="1700" b="0" dirty="0">
                <a:latin typeface="Arial" panose="020B0604020202020204" pitchFamily="34" charset="0"/>
                <a:cs typeface="Arial" panose="020B0604020202020204" pitchFamily="34" charset="0"/>
              </a:rPr>
            </a:br>
            <a:r>
              <a:rPr lang="en-GB" sz="1700" b="0" dirty="0" smtClean="0">
                <a:latin typeface="Arial" panose="020B0604020202020204" pitchFamily="34" charset="0"/>
                <a:cs typeface="Arial" panose="020B0604020202020204" pitchFamily="34" charset="0"/>
              </a:rPr>
              <a:t>1979</a:t>
            </a:r>
            <a:r>
              <a:rPr lang="en-GB" sz="1700" b="0" dirty="0">
                <a:latin typeface="Arial" panose="020B0604020202020204" pitchFamily="34" charset="0"/>
                <a:cs typeface="Arial" panose="020B0604020202020204" pitchFamily="34" charset="0"/>
              </a:rPr>
              <a:t>, </a:t>
            </a:r>
            <a:r>
              <a:rPr lang="en-GB" sz="1700" b="0" dirty="0" smtClean="0">
                <a:latin typeface="Arial" panose="020B0604020202020204" pitchFamily="34" charset="0"/>
                <a:cs typeface="Arial" panose="020B0604020202020204" pitchFamily="34" charset="0"/>
              </a:rPr>
              <a:t> selling  ice </a:t>
            </a:r>
            <a:r>
              <a:rPr lang="en-GB" sz="1700" b="0" dirty="0">
                <a:latin typeface="Arial" panose="020B0604020202020204" pitchFamily="34" charset="0"/>
                <a:cs typeface="Arial" panose="020B0604020202020204" pitchFamily="34" charset="0"/>
              </a:rPr>
              <a:t>cream out of Ben's VW campervan. </a:t>
            </a:r>
            <a:endParaRPr lang="en-GB" sz="1700" b="0" dirty="0" smtClean="0">
              <a:latin typeface="Arial" panose="020B0604020202020204" pitchFamily="34" charset="0"/>
              <a:cs typeface="Arial" panose="020B0604020202020204" pitchFamily="34" charset="0"/>
            </a:endParaRPr>
          </a:p>
          <a:p>
            <a:pPr marL="0" indent="0">
              <a:buNone/>
            </a:pPr>
            <a:endParaRPr lang="en-GB" sz="1700" b="0" dirty="0">
              <a:latin typeface="Arial" panose="020B0604020202020204" pitchFamily="34" charset="0"/>
              <a:cs typeface="Arial" panose="020B0604020202020204" pitchFamily="34" charset="0"/>
            </a:endParaRPr>
          </a:p>
          <a:p>
            <a:pPr marL="0" indent="0">
              <a:buNone/>
            </a:pPr>
            <a:r>
              <a:rPr lang="en-GB" sz="1700" dirty="0" smtClean="0">
                <a:latin typeface="Arial" panose="020B0604020202020204" pitchFamily="34" charset="0"/>
                <a:cs typeface="Arial" panose="020B0604020202020204" pitchFamily="34" charset="0"/>
              </a:rPr>
              <a:t>Unilever</a:t>
            </a:r>
            <a:r>
              <a:rPr lang="en-GB" sz="1700" b="0" dirty="0" smtClean="0">
                <a:latin typeface="Arial" panose="020B0604020202020204" pitchFamily="34" charset="0"/>
                <a:cs typeface="Arial" panose="020B0604020202020204" pitchFamily="34" charset="0"/>
              </a:rPr>
              <a:t> acquired </a:t>
            </a:r>
            <a:r>
              <a:rPr lang="en-GB" sz="1700" b="0" dirty="0">
                <a:latin typeface="Arial" panose="020B0604020202020204" pitchFamily="34" charset="0"/>
                <a:cs typeface="Arial" panose="020B0604020202020204" pitchFamily="34" charset="0"/>
              </a:rPr>
              <a:t>Ben &amp; Jerry's in </a:t>
            </a:r>
            <a:r>
              <a:rPr lang="en-GB" sz="1700" b="0" dirty="0" smtClean="0">
                <a:latin typeface="Arial" panose="020B0604020202020204" pitchFamily="34" charset="0"/>
                <a:cs typeface="Arial" panose="020B0604020202020204" pitchFamily="34" charset="0"/>
              </a:rPr>
              <a:t>2000 but still </a:t>
            </a:r>
            <a:r>
              <a:rPr lang="en-GB" sz="1700" b="0" dirty="0">
                <a:latin typeface="Arial" panose="020B0604020202020204" pitchFamily="34" charset="0"/>
                <a:cs typeface="Arial" panose="020B0604020202020204" pitchFamily="34" charset="0"/>
              </a:rPr>
              <a:t>continues to maintain its individual identity.</a:t>
            </a:r>
          </a:p>
          <a:p>
            <a:pPr marL="0" indent="0">
              <a:buNone/>
            </a:pPr>
            <a:endParaRPr lang="en-GB" sz="1400" b="0" dirty="0" smtClean="0">
              <a:latin typeface="Arial" panose="020B0604020202020204" pitchFamily="34" charset="0"/>
              <a:cs typeface="Arial" panose="020B0604020202020204" pitchFamily="34" charset="0"/>
            </a:endParaRPr>
          </a:p>
          <a:p>
            <a:pPr marL="0" indent="0">
              <a:buNone/>
            </a:pPr>
            <a:r>
              <a:rPr lang="en-GB" sz="1400" b="0" dirty="0" smtClean="0">
                <a:latin typeface="Arial" panose="020B0604020202020204" pitchFamily="34" charset="0"/>
                <a:cs typeface="Arial" panose="020B0604020202020204" pitchFamily="34" charset="0"/>
              </a:rPr>
              <a:t>www.benandjerrys.ca/our-story/our-history#sthash.biCsUl4n.dpuf</a:t>
            </a:r>
            <a:endParaRPr lang="en-GB" sz="1400" b="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3744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7404100" cy="573088"/>
          </a:xfrm>
        </p:spPr>
        <p:txBody>
          <a:bodyPr/>
          <a:lstStyle/>
          <a:p>
            <a:pPr algn="l"/>
            <a:r>
              <a:rPr lang="en-GB" sz="3600" dirty="0" smtClean="0">
                <a:solidFill>
                  <a:schemeClr val="tx1"/>
                </a:solidFill>
                <a:latin typeface="Arial" panose="020B0604020202020204" pitchFamily="34" charset="0"/>
                <a:cs typeface="Arial" panose="020B0604020202020204" pitchFamily="34" charset="0"/>
              </a:rPr>
              <a:t>Company Background </a:t>
            </a:r>
            <a:endParaRPr lang="en-GB" sz="36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1340415"/>
            <a:ext cx="9143999" cy="5400953"/>
          </a:xfrm>
        </p:spPr>
        <p:txBody>
          <a:bodyPr/>
          <a:lstStyle/>
          <a:p>
            <a:pPr marL="0" indent="0">
              <a:buNone/>
            </a:pPr>
            <a:endParaRPr lang="en-GB" sz="1700" b="0" dirty="0"/>
          </a:p>
          <a:p>
            <a:pPr marL="0" indent="0">
              <a:buNone/>
            </a:pPr>
            <a:endParaRPr lang="en-GB" dirty="0"/>
          </a:p>
        </p:txBody>
      </p:sp>
      <p:pic>
        <p:nvPicPr>
          <p:cNvPr id="11" name="Picture 10" descr="https://encrypted-tbn1.gstatic.com/images?q=tbn:ANd9GcRz-7zCU453JtsYt5EbmGDPjuIX9ZkpMsEOF3mYU_PlVUHfeM-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4282" y="2920507"/>
            <a:ext cx="1183562" cy="11835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25315" y="3206502"/>
            <a:ext cx="4572000" cy="307777"/>
          </a:xfrm>
          <a:prstGeom prst="rect">
            <a:avLst/>
          </a:prstGeom>
        </p:spPr>
        <p:txBody>
          <a:bodyPr>
            <a:spAutoFit/>
          </a:bodyPr>
          <a:lstStyle/>
          <a:p>
            <a:r>
              <a:rPr lang="en-GB" sz="1400" dirty="0" smtClean="0">
                <a:hlinkClick r:id="rId3"/>
              </a:rPr>
              <a:t>http://www.youtube.com/watch?v=C8EDzsiN0tk#t=19</a:t>
            </a:r>
            <a:endParaRPr lang="en-GB" sz="1400" dirty="0"/>
          </a:p>
        </p:txBody>
      </p:sp>
      <p:sp>
        <p:nvSpPr>
          <p:cNvPr id="5" name="Rectangle 4"/>
          <p:cNvSpPr/>
          <p:nvPr/>
        </p:nvSpPr>
        <p:spPr>
          <a:xfrm>
            <a:off x="2433534" y="2002703"/>
            <a:ext cx="4972259" cy="369332"/>
          </a:xfrm>
          <a:prstGeom prst="rect">
            <a:avLst/>
          </a:prstGeom>
        </p:spPr>
        <p:txBody>
          <a:bodyPr wrap="none">
            <a:spAutoFit/>
          </a:bodyPr>
          <a:lstStyle/>
          <a:p>
            <a:r>
              <a:rPr lang="en-GB" b="1" dirty="0" smtClean="0">
                <a:latin typeface="Arial" panose="020B0604020202020204" pitchFamily="34" charset="0"/>
                <a:cs typeface="Arial" panose="020B0604020202020204" pitchFamily="34" charset="0"/>
              </a:rPr>
              <a:t>What </a:t>
            </a:r>
            <a:r>
              <a:rPr lang="en-GB" b="1" dirty="0">
                <a:latin typeface="Arial" panose="020B0604020202020204" pitchFamily="34" charset="0"/>
                <a:cs typeface="Arial" panose="020B0604020202020204" pitchFamily="34" charset="0"/>
              </a:rPr>
              <a:t>is the Ben &amp; </a:t>
            </a:r>
            <a:r>
              <a:rPr lang="en-GB" b="1" dirty="0" smtClean="0">
                <a:latin typeface="Arial" panose="020B0604020202020204" pitchFamily="34" charset="0"/>
                <a:cs typeface="Arial" panose="020B0604020202020204" pitchFamily="34" charset="0"/>
              </a:rPr>
              <a:t>Jerry’s </a:t>
            </a:r>
            <a:r>
              <a:rPr lang="en-GB" b="1" dirty="0">
                <a:latin typeface="Arial" panose="020B0604020202020204" pitchFamily="34" charset="0"/>
                <a:cs typeface="Arial" panose="020B0604020202020204" pitchFamily="34" charset="0"/>
              </a:rPr>
              <a:t>Brand all about ? </a:t>
            </a:r>
          </a:p>
        </p:txBody>
      </p:sp>
      <p:pic>
        <p:nvPicPr>
          <p:cNvPr id="18" name="Picture 4" descr="Ben &amp; Jerry's logo"/>
          <p:cNvPicPr>
            <a:picLocks noChangeAspect="1" noChangeArrowheads="1"/>
          </p:cNvPicPr>
          <p:nvPr/>
        </p:nvPicPr>
        <p:blipFill rotWithShape="1">
          <a:blip r:embed="rId4">
            <a:extLst>
              <a:ext uri="{28A0092B-C50C-407E-A947-70E740481C1C}">
                <a14:useLocalDpi xmlns:a14="http://schemas.microsoft.com/office/drawing/2010/main" val="0"/>
              </a:ext>
            </a:extLst>
          </a:blip>
          <a:srcRect l="4460" b="44342"/>
          <a:stretch/>
        </p:blipFill>
        <p:spPr bwMode="auto">
          <a:xfrm>
            <a:off x="7092280" y="67991"/>
            <a:ext cx="2051719" cy="912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334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Ben &amp; Jerry's logo"/>
          <p:cNvPicPr>
            <a:picLocks noChangeAspect="1" noChangeArrowheads="1"/>
          </p:cNvPicPr>
          <p:nvPr/>
        </p:nvPicPr>
        <p:blipFill rotWithShape="1">
          <a:blip r:embed="rId2">
            <a:extLst>
              <a:ext uri="{28A0092B-C50C-407E-A947-70E740481C1C}">
                <a14:useLocalDpi xmlns:a14="http://schemas.microsoft.com/office/drawing/2010/main" val="0"/>
              </a:ext>
            </a:extLst>
          </a:blip>
          <a:srcRect l="4460" b="44342"/>
          <a:stretch/>
        </p:blipFill>
        <p:spPr bwMode="auto">
          <a:xfrm>
            <a:off x="7092280" y="67991"/>
            <a:ext cx="2051719" cy="9127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7504" y="188640"/>
            <a:ext cx="7404100" cy="573088"/>
          </a:xfrm>
        </p:spPr>
        <p:txBody>
          <a:bodyPr/>
          <a:lstStyle/>
          <a:p>
            <a:pPr algn="l"/>
            <a:r>
              <a:rPr lang="en-GB" sz="2800" dirty="0" smtClean="0">
                <a:solidFill>
                  <a:schemeClr val="tx1"/>
                </a:solidFill>
                <a:latin typeface="Arial" panose="020B0604020202020204" pitchFamily="34" charset="0"/>
                <a:cs typeface="Arial" panose="020B0604020202020204" pitchFamily="34" charset="0"/>
              </a:rPr>
              <a:t>Company Aims:</a:t>
            </a:r>
            <a:endParaRPr lang="en-GB" sz="28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5030416"/>
            <a:ext cx="9143999" cy="1710952"/>
          </a:xfrm>
        </p:spPr>
        <p:txBody>
          <a:bodyPr/>
          <a:lstStyle/>
          <a:p>
            <a:pPr>
              <a:spcBef>
                <a:spcPts val="0"/>
              </a:spcBef>
              <a:spcAft>
                <a:spcPts val="600"/>
              </a:spcAft>
            </a:pPr>
            <a:r>
              <a:rPr lang="en-GB" sz="1600" dirty="0" smtClean="0">
                <a:latin typeface="Arial" panose="020B0604020202020204" pitchFamily="34" charset="0"/>
                <a:cs typeface="Arial" panose="020B0604020202020204" pitchFamily="34" charset="0"/>
              </a:rPr>
              <a:t>2010: Fair Trade </a:t>
            </a:r>
            <a:r>
              <a:rPr lang="en-GB" sz="1600" b="0" dirty="0" smtClean="0">
                <a:latin typeface="Arial" panose="020B0604020202020204" pitchFamily="34" charset="0"/>
                <a:cs typeface="Arial" panose="020B0604020202020204" pitchFamily="34" charset="0"/>
              </a:rPr>
              <a:t>Commitment – ingredients &amp; support </a:t>
            </a:r>
          </a:p>
          <a:p>
            <a:pPr>
              <a:spcBef>
                <a:spcPts val="0"/>
              </a:spcBef>
              <a:spcAft>
                <a:spcPts val="600"/>
              </a:spcAft>
            </a:pPr>
            <a:r>
              <a:rPr lang="en-GB" sz="1600" dirty="0" smtClean="0">
                <a:latin typeface="Arial" panose="020B0604020202020204" pitchFamily="34" charset="0"/>
                <a:cs typeface="Arial" panose="020B0604020202020204" pitchFamily="34" charset="0"/>
              </a:rPr>
              <a:t>2011: </a:t>
            </a:r>
            <a:r>
              <a:rPr lang="en-GB" sz="1600" b="0" dirty="0" smtClean="0">
                <a:latin typeface="Arial" panose="020B0604020202020204" pitchFamily="34" charset="0"/>
                <a:cs typeface="Arial" panose="020B0604020202020204" pitchFamily="34" charset="0"/>
              </a:rPr>
              <a:t>Supported </a:t>
            </a:r>
            <a:r>
              <a:rPr lang="en-GB" sz="1600" dirty="0" smtClean="0">
                <a:latin typeface="Arial" panose="020B0604020202020204" pitchFamily="34" charset="0"/>
                <a:cs typeface="Arial" panose="020B0604020202020204" pitchFamily="34" charset="0"/>
              </a:rPr>
              <a:t>rally against</a:t>
            </a:r>
            <a:r>
              <a:rPr lang="en-GB" sz="1600" b="0" dirty="0" smtClean="0">
                <a:latin typeface="Arial" panose="020B0604020202020204" pitchFamily="34" charset="0"/>
                <a:cs typeface="Arial" panose="020B0604020202020204" pitchFamily="34" charset="0"/>
              </a:rPr>
              <a:t> increasing </a:t>
            </a:r>
            <a:r>
              <a:rPr lang="en-GB" sz="1600" dirty="0" smtClean="0">
                <a:latin typeface="Arial" panose="020B0604020202020204" pitchFamily="34" charset="0"/>
                <a:cs typeface="Arial" panose="020B0604020202020204" pitchFamily="34" charset="0"/>
              </a:rPr>
              <a:t>inequality </a:t>
            </a:r>
            <a:r>
              <a:rPr lang="en-GB" sz="1600" b="0" dirty="0" smtClean="0">
                <a:latin typeface="Arial" panose="020B0604020202020204" pitchFamily="34" charset="0"/>
                <a:cs typeface="Arial" panose="020B0604020202020204" pitchFamily="34" charset="0"/>
              </a:rPr>
              <a:t>in USA</a:t>
            </a:r>
          </a:p>
          <a:p>
            <a:pPr>
              <a:spcBef>
                <a:spcPts val="0"/>
              </a:spcBef>
              <a:spcAft>
                <a:spcPts val="600"/>
              </a:spcAft>
            </a:pPr>
            <a:r>
              <a:rPr lang="en-GB" sz="1600" dirty="0" smtClean="0">
                <a:latin typeface="Arial" panose="020B0604020202020204" pitchFamily="34" charset="0"/>
                <a:cs typeface="Arial" panose="020B0604020202020204" pitchFamily="34" charset="0"/>
              </a:rPr>
              <a:t>2012: Introduce Frozen </a:t>
            </a:r>
            <a:r>
              <a:rPr lang="en-GB" sz="1600" b="0" dirty="0" smtClean="0">
                <a:latin typeface="Arial" panose="020B0604020202020204" pitchFamily="34" charset="0"/>
                <a:cs typeface="Arial" panose="020B0604020202020204" pitchFamily="34" charset="0"/>
              </a:rPr>
              <a:t>Greek </a:t>
            </a:r>
            <a:r>
              <a:rPr lang="en-GB" sz="1600" b="0" dirty="0" smtClean="0">
                <a:latin typeface="Arial" panose="020B0604020202020204" pitchFamily="34" charset="0"/>
                <a:cs typeface="Arial" panose="020B0604020202020204" pitchFamily="34" charset="0"/>
              </a:rPr>
              <a:t>Style </a:t>
            </a:r>
            <a:r>
              <a:rPr lang="en-GB" sz="1600" dirty="0" smtClean="0">
                <a:latin typeface="Arial" panose="020B0604020202020204" pitchFamily="34" charset="0"/>
                <a:cs typeface="Arial" panose="020B0604020202020204" pitchFamily="34" charset="0"/>
              </a:rPr>
              <a:t>Yoghurt</a:t>
            </a:r>
            <a:r>
              <a:rPr lang="en-GB" sz="1600" b="0" dirty="0" smtClean="0">
                <a:latin typeface="Arial" panose="020B0604020202020204" pitchFamily="34" charset="0"/>
                <a:cs typeface="Arial" panose="020B0604020202020204" pitchFamily="34" charset="0"/>
              </a:rPr>
              <a:t> </a:t>
            </a:r>
          </a:p>
          <a:p>
            <a:pPr>
              <a:spcBef>
                <a:spcPts val="0"/>
              </a:spcBef>
              <a:spcAft>
                <a:spcPts val="600"/>
              </a:spcAft>
            </a:pPr>
            <a:r>
              <a:rPr lang="en-GB" sz="1600" dirty="0" smtClean="0">
                <a:latin typeface="Arial" panose="020B0604020202020204" pitchFamily="34" charset="0"/>
                <a:cs typeface="Arial" panose="020B0604020202020204" pitchFamily="34" charset="0"/>
              </a:rPr>
              <a:t>2013</a:t>
            </a:r>
            <a:r>
              <a:rPr lang="en-GB" sz="1600" dirty="0">
                <a:latin typeface="Arial" panose="020B0604020202020204" pitchFamily="34" charset="0"/>
                <a:cs typeface="Arial" panose="020B0604020202020204" pitchFamily="34" charset="0"/>
              </a:rPr>
              <a:t>: </a:t>
            </a:r>
            <a:r>
              <a:rPr lang="en-GB" sz="1600" b="0" dirty="0" smtClean="0">
                <a:latin typeface="Arial" panose="020B0604020202020204" pitchFamily="34" charset="0"/>
                <a:cs typeface="Arial" panose="020B0604020202020204" pitchFamily="34" charset="0"/>
              </a:rPr>
              <a:t>support </a:t>
            </a:r>
            <a:r>
              <a:rPr lang="en-GB" sz="1600" b="0" dirty="0">
                <a:latin typeface="Arial" panose="020B0604020202020204" pitchFamily="34" charset="0"/>
                <a:cs typeface="Arial" panose="020B0604020202020204" pitchFamily="34" charset="0"/>
              </a:rPr>
              <a:t>mandatory GMO </a:t>
            </a:r>
            <a:r>
              <a:rPr lang="en-GB" sz="1600" b="0" dirty="0" smtClean="0">
                <a:latin typeface="Arial" panose="020B0604020202020204" pitchFamily="34" charset="0"/>
                <a:cs typeface="Arial" panose="020B0604020202020204" pitchFamily="34" charset="0"/>
              </a:rPr>
              <a:t>labelling </a:t>
            </a:r>
            <a:r>
              <a:rPr lang="en-GB" sz="1600" b="0" dirty="0">
                <a:latin typeface="Arial" panose="020B0604020202020204" pitchFamily="34" charset="0"/>
                <a:cs typeface="Arial" panose="020B0604020202020204" pitchFamily="34" charset="0"/>
              </a:rPr>
              <a:t>legislation. </a:t>
            </a:r>
            <a:r>
              <a:rPr lang="en-GB" sz="1600" dirty="0" smtClean="0">
                <a:latin typeface="Arial" panose="020B0604020202020204" pitchFamily="34" charset="0"/>
                <a:cs typeface="Arial" panose="020B0604020202020204" pitchFamily="34" charset="0"/>
              </a:rPr>
              <a:t>Commit </a:t>
            </a:r>
            <a:r>
              <a:rPr lang="en-GB" sz="1600" dirty="0">
                <a:latin typeface="Arial" panose="020B0604020202020204" pitchFamily="34" charset="0"/>
                <a:cs typeface="Arial" panose="020B0604020202020204" pitchFamily="34" charset="0"/>
              </a:rPr>
              <a:t>to </a:t>
            </a:r>
            <a:r>
              <a:rPr lang="en-GB" sz="1600" b="0" dirty="0">
                <a:latin typeface="Arial" panose="020B0604020202020204" pitchFamily="34" charset="0"/>
                <a:cs typeface="Arial" panose="020B0604020202020204" pitchFamily="34" charset="0"/>
              </a:rPr>
              <a:t>transitioning all of </a:t>
            </a:r>
            <a:r>
              <a:rPr lang="en-GB" sz="1600" b="0" dirty="0" smtClean="0">
                <a:latin typeface="Arial" panose="020B0604020202020204" pitchFamily="34" charset="0"/>
                <a:cs typeface="Arial" panose="020B0604020202020204" pitchFamily="34" charset="0"/>
              </a:rPr>
              <a:t>ingredients </a:t>
            </a:r>
            <a:r>
              <a:rPr lang="en-GB" sz="1600" b="0" dirty="0">
                <a:latin typeface="Arial" panose="020B0604020202020204" pitchFamily="34" charset="0"/>
                <a:cs typeface="Arial" panose="020B0604020202020204" pitchFamily="34" charset="0"/>
              </a:rPr>
              <a:t>to be fully sourced </a:t>
            </a:r>
            <a:r>
              <a:rPr lang="en-GB" sz="1600" dirty="0" smtClean="0">
                <a:latin typeface="Arial" panose="020B0604020202020204" pitchFamily="34" charset="0"/>
                <a:cs typeface="Arial" panose="020B0604020202020204" pitchFamily="34" charset="0"/>
              </a:rPr>
              <a:t>non-GMO</a:t>
            </a:r>
            <a:endParaRPr lang="en-GB" sz="16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dirty="0"/>
          </a:p>
        </p:txBody>
      </p:sp>
      <p:sp>
        <p:nvSpPr>
          <p:cNvPr id="5" name="Rectangle 4"/>
          <p:cNvSpPr/>
          <p:nvPr/>
        </p:nvSpPr>
        <p:spPr>
          <a:xfrm>
            <a:off x="81134" y="874011"/>
            <a:ext cx="8842176" cy="3108543"/>
          </a:xfrm>
          <a:prstGeom prst="rect">
            <a:avLst/>
          </a:prstGeom>
        </p:spPr>
        <p:txBody>
          <a:bodyPr wrap="square">
            <a:spAutoFit/>
          </a:bodyPr>
          <a:lstStyle/>
          <a:p>
            <a:endParaRPr lang="en-GB" sz="1400" dirty="0"/>
          </a:p>
          <a:p>
            <a:r>
              <a:rPr lang="en-GB" sz="1400" i="1" dirty="0" smtClean="0">
                <a:latin typeface="Arial" panose="020B0604020202020204" pitchFamily="34" charset="0"/>
                <a:cs typeface="Arial" panose="020B0604020202020204" pitchFamily="34" charset="0"/>
              </a:rPr>
              <a:t>To </a:t>
            </a:r>
            <a:r>
              <a:rPr lang="en-GB" sz="1400" i="1" dirty="0">
                <a:latin typeface="Arial" panose="020B0604020202020204" pitchFamily="34" charset="0"/>
                <a:cs typeface="Arial" panose="020B0604020202020204" pitchFamily="34" charset="0"/>
              </a:rPr>
              <a:t>make the</a:t>
            </a:r>
            <a:r>
              <a:rPr lang="en-GB" sz="1400" b="1" i="1" dirty="0">
                <a:latin typeface="Arial" panose="020B0604020202020204" pitchFamily="34" charset="0"/>
                <a:cs typeface="Arial" panose="020B0604020202020204" pitchFamily="34" charset="0"/>
              </a:rPr>
              <a:t> best </a:t>
            </a:r>
            <a:r>
              <a:rPr lang="en-GB" sz="1400" i="1" dirty="0">
                <a:latin typeface="Arial" panose="020B0604020202020204" pitchFamily="34" charset="0"/>
                <a:cs typeface="Arial" panose="020B0604020202020204" pitchFamily="34" charset="0"/>
              </a:rPr>
              <a:t>possible </a:t>
            </a:r>
            <a:r>
              <a:rPr lang="en-GB" sz="1400" b="1" i="1" dirty="0">
                <a:latin typeface="Arial" panose="020B0604020202020204" pitchFamily="34" charset="0"/>
                <a:cs typeface="Arial" panose="020B0604020202020204" pitchFamily="34" charset="0"/>
              </a:rPr>
              <a:t>ice cream </a:t>
            </a:r>
            <a:r>
              <a:rPr lang="en-GB" sz="1400" i="1" dirty="0">
                <a:latin typeface="Arial" panose="020B0604020202020204" pitchFamily="34" charset="0"/>
                <a:cs typeface="Arial" panose="020B0604020202020204" pitchFamily="34" charset="0"/>
              </a:rPr>
              <a:t>in the </a:t>
            </a:r>
            <a:r>
              <a:rPr lang="en-GB" sz="1400" b="1" i="1" dirty="0">
                <a:latin typeface="Arial" panose="020B0604020202020204" pitchFamily="34" charset="0"/>
                <a:cs typeface="Arial" panose="020B0604020202020204" pitchFamily="34" charset="0"/>
              </a:rPr>
              <a:t>nicest possible way. </a:t>
            </a:r>
            <a:endParaRPr lang="en-GB" sz="1400" b="1" i="1" dirty="0" smtClean="0">
              <a:latin typeface="Arial" panose="020B0604020202020204" pitchFamily="34" charset="0"/>
              <a:cs typeface="Arial" panose="020B0604020202020204" pitchFamily="34" charset="0"/>
            </a:endParaRPr>
          </a:p>
          <a:p>
            <a:r>
              <a:rPr lang="en-GB" sz="1400" i="1" dirty="0">
                <a:latin typeface="Arial" panose="020B0604020202020204" pitchFamily="34" charset="0"/>
                <a:cs typeface="Arial" panose="020B0604020202020204" pitchFamily="34" charset="0"/>
              </a:rPr>
              <a:t/>
            </a:r>
            <a:br>
              <a:rPr lang="en-GB" sz="1400" i="1" dirty="0">
                <a:latin typeface="Arial" panose="020B0604020202020204" pitchFamily="34" charset="0"/>
                <a:cs typeface="Arial" panose="020B0604020202020204" pitchFamily="34" charset="0"/>
              </a:rPr>
            </a:br>
            <a:r>
              <a:rPr lang="en-GB" sz="1400" i="1" dirty="0">
                <a:latin typeface="Arial" panose="020B0604020202020204" pitchFamily="34" charset="0"/>
                <a:cs typeface="Arial" panose="020B0604020202020204" pitchFamily="34" charset="0"/>
              </a:rPr>
              <a:t>You know what...it's not only mixing in the </a:t>
            </a:r>
            <a:r>
              <a:rPr lang="en-GB" sz="1400" b="1" i="1" dirty="0">
                <a:latin typeface="Arial" panose="020B0604020202020204" pitchFamily="34" charset="0"/>
                <a:cs typeface="Arial" panose="020B0604020202020204" pitchFamily="34" charset="0"/>
              </a:rPr>
              <a:t>best ingredients </a:t>
            </a:r>
            <a:r>
              <a:rPr lang="en-GB" sz="1400" i="1" dirty="0">
                <a:latin typeface="Arial" panose="020B0604020202020204" pitchFamily="34" charset="0"/>
                <a:cs typeface="Arial" panose="020B0604020202020204" pitchFamily="34" charset="0"/>
              </a:rPr>
              <a:t>that's important to us- our </a:t>
            </a:r>
            <a:r>
              <a:rPr lang="en-GB" sz="1400" b="1" i="1" dirty="0">
                <a:latin typeface="Arial" panose="020B0604020202020204" pitchFamily="34" charset="0"/>
                <a:cs typeface="Arial" panose="020B0604020202020204" pitchFamily="34" charset="0"/>
              </a:rPr>
              <a:t>suppliers are really important</a:t>
            </a:r>
            <a:r>
              <a:rPr lang="en-GB" sz="1400" i="1" dirty="0">
                <a:latin typeface="Arial" panose="020B0604020202020204" pitchFamily="34" charset="0"/>
                <a:cs typeface="Arial" panose="020B0604020202020204" pitchFamily="34" charset="0"/>
              </a:rPr>
              <a:t> to us too! </a:t>
            </a:r>
            <a:endParaRPr lang="en-GB" sz="1400" i="1" dirty="0" smtClean="0">
              <a:latin typeface="Arial" panose="020B0604020202020204" pitchFamily="34" charset="0"/>
              <a:cs typeface="Arial" panose="020B0604020202020204" pitchFamily="34" charset="0"/>
            </a:endParaRPr>
          </a:p>
          <a:p>
            <a:endParaRPr lang="en-GB" sz="1400" i="1" dirty="0" smtClean="0">
              <a:latin typeface="Arial" panose="020B0604020202020204" pitchFamily="34" charset="0"/>
              <a:cs typeface="Arial" panose="020B0604020202020204" pitchFamily="34" charset="0"/>
            </a:endParaRPr>
          </a:p>
          <a:p>
            <a:r>
              <a:rPr lang="en-GB" sz="1400" i="1" dirty="0" smtClean="0">
                <a:latin typeface="Arial" panose="020B0604020202020204" pitchFamily="34" charset="0"/>
                <a:cs typeface="Arial" panose="020B0604020202020204" pitchFamily="34" charset="0"/>
              </a:rPr>
              <a:t>We </a:t>
            </a:r>
            <a:r>
              <a:rPr lang="en-GB" sz="1400" i="1" dirty="0">
                <a:latin typeface="Arial" panose="020B0604020202020204" pitchFamily="34" charset="0"/>
                <a:cs typeface="Arial" panose="020B0604020202020204" pitchFamily="34" charset="0"/>
              </a:rPr>
              <a:t>believe </a:t>
            </a:r>
            <a:r>
              <a:rPr lang="en-GB" sz="1400" b="1" i="1" dirty="0">
                <a:latin typeface="Arial" panose="020B0604020202020204" pitchFamily="34" charset="0"/>
                <a:cs typeface="Arial" panose="020B0604020202020204" pitchFamily="34" charset="0"/>
              </a:rPr>
              <a:t>using business </a:t>
            </a:r>
            <a:r>
              <a:rPr lang="en-GB" sz="1400" i="1" dirty="0">
                <a:latin typeface="Arial" panose="020B0604020202020204" pitchFamily="34" charset="0"/>
                <a:cs typeface="Arial" panose="020B0604020202020204" pitchFamily="34" charset="0"/>
              </a:rPr>
              <a:t>as a tool for </a:t>
            </a:r>
            <a:r>
              <a:rPr lang="en-GB" sz="1400" b="1" i="1" dirty="0">
                <a:latin typeface="Arial" panose="020B0604020202020204" pitchFamily="34" charset="0"/>
                <a:cs typeface="Arial" panose="020B0604020202020204" pitchFamily="34" charset="0"/>
              </a:rPr>
              <a:t>social </a:t>
            </a:r>
            <a:r>
              <a:rPr lang="en-GB" sz="1400" i="1" dirty="0">
                <a:latin typeface="Arial" panose="020B0604020202020204" pitchFamily="34" charset="0"/>
                <a:cs typeface="Arial" panose="020B0604020202020204" pitchFamily="34" charset="0"/>
              </a:rPr>
              <a:t>&amp;</a:t>
            </a:r>
            <a:r>
              <a:rPr lang="en-GB" sz="1400" b="1" i="1" dirty="0">
                <a:latin typeface="Arial" panose="020B0604020202020204" pitchFamily="34" charset="0"/>
                <a:cs typeface="Arial" panose="020B0604020202020204" pitchFamily="34" charset="0"/>
              </a:rPr>
              <a:t> environmental change </a:t>
            </a:r>
            <a:r>
              <a:rPr lang="en-GB" sz="1400" i="1" dirty="0">
                <a:latin typeface="Arial" panose="020B0604020202020204" pitchFamily="34" charset="0"/>
                <a:cs typeface="Arial" panose="020B0604020202020204" pitchFamily="34" charset="0"/>
              </a:rPr>
              <a:t>is just as important as sourcing the finest ingredients to make our ice cream, so (wherever possible) we source our ingredients from producers &amp; suppliers who share our values. </a:t>
            </a:r>
            <a:endParaRPr lang="en-GB" sz="1400" i="1" dirty="0" smtClean="0">
              <a:latin typeface="Arial" panose="020B0604020202020204" pitchFamily="34" charset="0"/>
              <a:cs typeface="Arial" panose="020B0604020202020204" pitchFamily="34" charset="0"/>
            </a:endParaRPr>
          </a:p>
          <a:p>
            <a:endParaRPr lang="en-GB" sz="1400" i="1" dirty="0">
              <a:latin typeface="Arial" panose="020B0604020202020204" pitchFamily="34" charset="0"/>
              <a:cs typeface="Arial" panose="020B0604020202020204" pitchFamily="34" charset="0"/>
            </a:endParaRPr>
          </a:p>
          <a:p>
            <a:r>
              <a:rPr lang="en-GB" sz="1400" i="1" dirty="0" smtClean="0">
                <a:latin typeface="Arial" panose="020B0604020202020204" pitchFamily="34" charset="0"/>
                <a:cs typeface="Arial" panose="020B0604020202020204" pitchFamily="34" charset="0"/>
              </a:rPr>
              <a:t>This </a:t>
            </a:r>
            <a:r>
              <a:rPr lang="en-GB" sz="1400" i="1" dirty="0">
                <a:latin typeface="Arial" panose="020B0604020202020204" pitchFamily="34" charset="0"/>
                <a:cs typeface="Arial" panose="020B0604020202020204" pitchFamily="34" charset="0"/>
              </a:rPr>
              <a:t>can mean anything from free-range eggs to sustainably produced dairy...&amp; Fairtrade certified ingredients, which is why we believe our ice cream both tastes AND does good</a:t>
            </a:r>
            <a:r>
              <a:rPr lang="en-GB" sz="1400" i="1" dirty="0" smtClean="0">
                <a:latin typeface="Arial" panose="020B0604020202020204" pitchFamily="34" charset="0"/>
                <a:cs typeface="Arial" panose="020B0604020202020204" pitchFamily="34" charset="0"/>
              </a:rPr>
              <a:t>!</a:t>
            </a:r>
          </a:p>
          <a:p>
            <a:r>
              <a:rPr lang="en-GB" sz="1400" i="1" dirty="0">
                <a:latin typeface="Arial" panose="020B0604020202020204" pitchFamily="34" charset="0"/>
                <a:cs typeface="Arial" panose="020B0604020202020204" pitchFamily="34" charset="0"/>
              </a:rPr>
              <a:t/>
            </a:r>
            <a:br>
              <a:rPr lang="en-GB" sz="1400" i="1" dirty="0">
                <a:latin typeface="Arial" panose="020B0604020202020204" pitchFamily="34" charset="0"/>
                <a:cs typeface="Arial" panose="020B0604020202020204" pitchFamily="34" charset="0"/>
              </a:rPr>
            </a:br>
            <a:r>
              <a:rPr lang="en-GB" sz="1400" i="1" dirty="0" smtClean="0">
                <a:latin typeface="Arial" panose="020B0604020202020204" pitchFamily="34" charset="0"/>
                <a:cs typeface="Arial" panose="020B0604020202020204" pitchFamily="34" charset="0"/>
              </a:rPr>
              <a:t>(Your proposal should evidence </a:t>
            </a:r>
            <a:r>
              <a:rPr lang="en-GB" sz="1400" b="1" i="1" dirty="0" smtClean="0">
                <a:latin typeface="Arial" panose="020B0604020202020204" pitchFamily="34" charset="0"/>
                <a:cs typeface="Arial" panose="020B0604020202020204" pitchFamily="34" charset="0"/>
              </a:rPr>
              <a:t>your own additional research).</a:t>
            </a:r>
            <a:r>
              <a:rPr lang="en-GB" sz="1400" i="1" dirty="0"/>
              <a:t>	</a:t>
            </a:r>
            <a:r>
              <a:rPr lang="en-GB" sz="1400" i="1" dirty="0" smtClean="0"/>
              <a:t>	</a:t>
            </a:r>
            <a:endParaRPr lang="en-GB" sz="1400" i="1" dirty="0"/>
          </a:p>
        </p:txBody>
      </p:sp>
      <p:sp>
        <p:nvSpPr>
          <p:cNvPr id="6" name="Title 1"/>
          <p:cNvSpPr txBox="1">
            <a:spLocks/>
          </p:cNvSpPr>
          <p:nvPr/>
        </p:nvSpPr>
        <p:spPr bwMode="auto">
          <a:xfrm>
            <a:off x="81134" y="4440088"/>
            <a:ext cx="7404100" cy="573088"/>
          </a:xfrm>
          <a:prstGeom prst="rect">
            <a:avLst/>
          </a:prstGeom>
          <a:noFill/>
          <a:ln w="9525">
            <a:noFill/>
            <a:miter lim="800000"/>
            <a:headEnd/>
            <a:tailEnd/>
          </a:ln>
        </p:spPr>
        <p:txBody>
          <a:bodyPr vert="horz" wrap="square" lIns="80147" tIns="40074" rIns="80147" bIns="40074" numCol="1" anchor="ctr" anchorCtr="0" compatLnSpc="1">
            <a:prstTxWarp prst="textNoShape">
              <a:avLst/>
            </a:prstTxWarp>
          </a:bodyPr>
          <a:lstStyle>
            <a:lvl1pPr algn="r" rtl="0" eaLnBrk="0" fontAlgn="base" hangingPunct="0">
              <a:spcBef>
                <a:spcPct val="0"/>
              </a:spcBef>
              <a:spcAft>
                <a:spcPct val="0"/>
              </a:spcAft>
              <a:defRPr sz="3700" b="1">
                <a:solidFill>
                  <a:schemeClr val="bg1"/>
                </a:solidFill>
                <a:latin typeface="HelveticaNeue LT 55 Roman" pitchFamily="34" charset="0"/>
                <a:ea typeface="+mj-ea"/>
                <a:cs typeface="+mj-cs"/>
              </a:defRPr>
            </a:lvl1pPr>
            <a:lvl2pPr algn="r" rtl="0" eaLnBrk="0" fontAlgn="base" hangingPunct="0">
              <a:spcBef>
                <a:spcPct val="0"/>
              </a:spcBef>
              <a:spcAft>
                <a:spcPct val="0"/>
              </a:spcAft>
              <a:defRPr sz="3700" b="1">
                <a:solidFill>
                  <a:schemeClr val="bg1"/>
                </a:solidFill>
                <a:latin typeface="HelveticaNeue LT 55 Roman" pitchFamily="34" charset="0"/>
              </a:defRPr>
            </a:lvl2pPr>
            <a:lvl3pPr algn="r" rtl="0" eaLnBrk="0" fontAlgn="base" hangingPunct="0">
              <a:spcBef>
                <a:spcPct val="0"/>
              </a:spcBef>
              <a:spcAft>
                <a:spcPct val="0"/>
              </a:spcAft>
              <a:defRPr sz="3700" b="1">
                <a:solidFill>
                  <a:schemeClr val="bg1"/>
                </a:solidFill>
                <a:latin typeface="HelveticaNeue LT 55 Roman" pitchFamily="34" charset="0"/>
              </a:defRPr>
            </a:lvl3pPr>
            <a:lvl4pPr algn="r" rtl="0" eaLnBrk="0" fontAlgn="base" hangingPunct="0">
              <a:spcBef>
                <a:spcPct val="0"/>
              </a:spcBef>
              <a:spcAft>
                <a:spcPct val="0"/>
              </a:spcAft>
              <a:defRPr sz="3700" b="1">
                <a:solidFill>
                  <a:schemeClr val="bg1"/>
                </a:solidFill>
                <a:latin typeface="HelveticaNeue LT 55 Roman" pitchFamily="34" charset="0"/>
              </a:defRPr>
            </a:lvl4pPr>
            <a:lvl5pPr algn="r" rtl="0" eaLnBrk="0" fontAlgn="base" hangingPunct="0">
              <a:spcBef>
                <a:spcPct val="0"/>
              </a:spcBef>
              <a:spcAft>
                <a:spcPct val="0"/>
              </a:spcAft>
              <a:defRPr sz="3700" b="1">
                <a:solidFill>
                  <a:schemeClr val="bg1"/>
                </a:solidFill>
                <a:latin typeface="HelveticaNeue LT 55 Roman" pitchFamily="34" charset="0"/>
              </a:defRPr>
            </a:lvl5pPr>
            <a:lvl6pPr marL="400736" algn="r" rtl="0" fontAlgn="base">
              <a:spcBef>
                <a:spcPct val="0"/>
              </a:spcBef>
              <a:spcAft>
                <a:spcPct val="0"/>
              </a:spcAft>
              <a:defRPr sz="3700" b="1">
                <a:solidFill>
                  <a:schemeClr val="bg1"/>
                </a:solidFill>
                <a:latin typeface="HelveticaNeue LT 55 Roman" pitchFamily="34" charset="0"/>
              </a:defRPr>
            </a:lvl6pPr>
            <a:lvl7pPr marL="801472" algn="r" rtl="0" fontAlgn="base">
              <a:spcBef>
                <a:spcPct val="0"/>
              </a:spcBef>
              <a:spcAft>
                <a:spcPct val="0"/>
              </a:spcAft>
              <a:defRPr sz="3700" b="1">
                <a:solidFill>
                  <a:schemeClr val="bg1"/>
                </a:solidFill>
                <a:latin typeface="HelveticaNeue LT 55 Roman" pitchFamily="34" charset="0"/>
              </a:defRPr>
            </a:lvl7pPr>
            <a:lvl8pPr marL="1202207" algn="r" rtl="0" fontAlgn="base">
              <a:spcBef>
                <a:spcPct val="0"/>
              </a:spcBef>
              <a:spcAft>
                <a:spcPct val="0"/>
              </a:spcAft>
              <a:defRPr sz="3700" b="1">
                <a:solidFill>
                  <a:schemeClr val="bg1"/>
                </a:solidFill>
                <a:latin typeface="HelveticaNeue LT 55 Roman" pitchFamily="34" charset="0"/>
              </a:defRPr>
            </a:lvl8pPr>
            <a:lvl9pPr marL="1602943" algn="r" rtl="0" fontAlgn="base">
              <a:spcBef>
                <a:spcPct val="0"/>
              </a:spcBef>
              <a:spcAft>
                <a:spcPct val="0"/>
              </a:spcAft>
              <a:defRPr sz="3700" b="1">
                <a:solidFill>
                  <a:schemeClr val="bg1"/>
                </a:solidFill>
                <a:latin typeface="HelveticaNeue LT 55 Roman" pitchFamily="34" charset="0"/>
              </a:defRPr>
            </a:lvl9pPr>
          </a:lstStyle>
          <a:p>
            <a:pPr algn="l"/>
            <a:r>
              <a:rPr lang="en-GB" sz="2800" kern="0" dirty="0" smtClean="0">
                <a:solidFill>
                  <a:schemeClr val="tx1"/>
                </a:solidFill>
                <a:latin typeface="Arial" panose="020B0604020202020204" pitchFamily="34" charset="0"/>
                <a:cs typeface="Arial" panose="020B0604020202020204" pitchFamily="34" charset="0"/>
              </a:rPr>
              <a:t>Recent  Achievements: </a:t>
            </a:r>
            <a:endParaRPr lang="en-GB" sz="2800" kern="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257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9736"/>
            <a:ext cx="6839005" cy="584775"/>
          </a:xfrm>
          <a:prstGeom prst="rect">
            <a:avLst/>
          </a:prstGeom>
        </p:spPr>
        <p:txBody>
          <a:bodyPr wrap="square">
            <a:spAutoFit/>
          </a:bodyPr>
          <a:lstStyle/>
          <a:p>
            <a:r>
              <a:rPr lang="en-GB" sz="1600" dirty="0"/>
              <a:t>Brands that make life </a:t>
            </a:r>
            <a:r>
              <a:rPr lang="en-GB" sz="1600" b="1" dirty="0"/>
              <a:t>easier, </a:t>
            </a:r>
            <a:r>
              <a:rPr lang="en-GB" sz="1600" dirty="0"/>
              <a:t>more</a:t>
            </a:r>
            <a:r>
              <a:rPr lang="en-GB" sz="1600" b="1" dirty="0"/>
              <a:t> fun </a:t>
            </a:r>
            <a:r>
              <a:rPr lang="en-GB" sz="1600" dirty="0"/>
              <a:t>or help to </a:t>
            </a:r>
            <a:r>
              <a:rPr lang="en-GB" sz="1600" b="1" dirty="0"/>
              <a:t>save money </a:t>
            </a:r>
            <a:r>
              <a:rPr lang="en-GB" sz="1600" dirty="0"/>
              <a:t>are highly rated by young </a:t>
            </a:r>
            <a:r>
              <a:rPr lang="en-GB" sz="1600" dirty="0" smtClean="0"/>
              <a:t>people.</a:t>
            </a:r>
          </a:p>
        </p:txBody>
      </p:sp>
      <p:sp>
        <p:nvSpPr>
          <p:cNvPr id="5" name="Rectangle 4"/>
          <p:cNvSpPr/>
          <p:nvPr/>
        </p:nvSpPr>
        <p:spPr>
          <a:xfrm>
            <a:off x="4139952" y="6518922"/>
            <a:ext cx="4716016" cy="215444"/>
          </a:xfrm>
          <a:prstGeom prst="rect">
            <a:avLst/>
          </a:prstGeom>
        </p:spPr>
        <p:txBody>
          <a:bodyPr wrap="square">
            <a:spAutoFit/>
          </a:bodyPr>
          <a:lstStyle/>
          <a:p>
            <a:r>
              <a:rPr lang="en-GB" sz="800" dirty="0"/>
              <a:t>SOURCE: http://www.rankingthebrands.com/The-Brand-Rankings.aspx?rankingID=281&amp;year=878</a:t>
            </a:r>
          </a:p>
        </p:txBody>
      </p:sp>
      <p:pic>
        <p:nvPicPr>
          <p:cNvPr id="7" name="Picture 4" descr="Ben &amp; Jerry's logo"/>
          <p:cNvPicPr>
            <a:picLocks noChangeAspect="1" noChangeArrowheads="1"/>
          </p:cNvPicPr>
          <p:nvPr/>
        </p:nvPicPr>
        <p:blipFill rotWithShape="1">
          <a:blip r:embed="rId3">
            <a:extLst>
              <a:ext uri="{28A0092B-C50C-407E-A947-70E740481C1C}">
                <a14:useLocalDpi xmlns:a14="http://schemas.microsoft.com/office/drawing/2010/main" val="0"/>
              </a:ext>
            </a:extLst>
          </a:blip>
          <a:srcRect l="4460" b="44342"/>
          <a:stretch/>
        </p:blipFill>
        <p:spPr bwMode="auto">
          <a:xfrm>
            <a:off x="7092281" y="6846"/>
            <a:ext cx="2051719" cy="91273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stretch>
            <a:fillRect/>
          </a:stretch>
        </p:blipFill>
        <p:spPr>
          <a:xfrm>
            <a:off x="2567228" y="2492896"/>
            <a:ext cx="4075551" cy="3374481"/>
          </a:xfrm>
          <a:prstGeom prst="rect">
            <a:avLst/>
          </a:prstGeom>
        </p:spPr>
      </p:pic>
      <p:sp>
        <p:nvSpPr>
          <p:cNvPr id="9" name="Oval 8"/>
          <p:cNvSpPr/>
          <p:nvPr/>
        </p:nvSpPr>
        <p:spPr>
          <a:xfrm>
            <a:off x="5652120" y="2825763"/>
            <a:ext cx="1186885" cy="4956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 name="Picture 2"/>
          <p:cNvPicPr>
            <a:picLocks noChangeAspect="1"/>
          </p:cNvPicPr>
          <p:nvPr/>
        </p:nvPicPr>
        <p:blipFill>
          <a:blip r:embed="rId5"/>
          <a:stretch>
            <a:fillRect/>
          </a:stretch>
        </p:blipFill>
        <p:spPr>
          <a:xfrm>
            <a:off x="2140863" y="859768"/>
            <a:ext cx="4905375" cy="1314450"/>
          </a:xfrm>
          <a:prstGeom prst="rect">
            <a:avLst/>
          </a:prstGeom>
        </p:spPr>
      </p:pic>
    </p:spTree>
    <p:extLst>
      <p:ext uri="{BB962C8B-B14F-4D97-AF65-F5344CB8AC3E}">
        <p14:creationId xmlns:p14="http://schemas.microsoft.com/office/powerpoint/2010/main" val="370633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East Surrey Colle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C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C theme" id="{813EF6EA-DA8A-4E04-B821-384D5B9C7E6D}" vid="{B4A20B3D-FB6F-4520-B69F-49CC036C58D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4444</TotalTime>
  <Words>2288</Words>
  <Application>Microsoft Office PowerPoint</Application>
  <PresentationFormat>On-screen Show (4:3)</PresentationFormat>
  <Paragraphs>290</Paragraphs>
  <Slides>20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HelveticaNeue LT 55 Roman</vt:lpstr>
      <vt:lpstr>Times New Roman</vt:lpstr>
      <vt:lpstr>Wingdings</vt:lpstr>
      <vt:lpstr>East Surrey College</vt:lpstr>
      <vt:lpstr>ESC theme</vt:lpstr>
      <vt:lpstr>PowerPoint Presentation</vt:lpstr>
      <vt:lpstr>Project Overview</vt:lpstr>
      <vt:lpstr>Project Tasks</vt:lpstr>
      <vt:lpstr>Project Tasks</vt:lpstr>
      <vt:lpstr>Pitch Brief </vt:lpstr>
      <vt:lpstr>Company Background </vt:lpstr>
      <vt:lpstr>Company Background </vt:lpstr>
      <vt:lpstr>Company Aims:</vt:lpstr>
      <vt:lpstr>PowerPoint Presentation</vt:lpstr>
      <vt:lpstr>Project Pitch – SUMMARY </vt:lpstr>
      <vt:lpstr>Pitch Questions </vt:lpstr>
      <vt:lpstr>Pitch Questions </vt:lpstr>
      <vt:lpstr>Pitch Questions </vt:lpstr>
      <vt:lpstr>Pitch Questions </vt:lpstr>
      <vt:lpstr>Pitch Questions </vt:lpstr>
      <vt:lpstr>Pitch Questions </vt:lpstr>
      <vt:lpstr>Pitch Questions </vt:lpstr>
      <vt:lpstr>Pitch Questions </vt:lpstr>
      <vt:lpstr>Pitch Questions </vt:lpstr>
      <vt:lpstr>Pitch Questions </vt:lpstr>
    </vt:vector>
  </TitlesOfParts>
  <Company>East Surrey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&amp; Safety Learner Induction</dc:title>
  <dc:creator>sta1463</dc:creator>
  <cp:lastModifiedBy>Kathryn Kidson</cp:lastModifiedBy>
  <cp:revision>318</cp:revision>
  <cp:lastPrinted>2016-09-08T15:51:00Z</cp:lastPrinted>
  <dcterms:created xsi:type="dcterms:W3CDTF">2010-08-25T10:45:29Z</dcterms:created>
  <dcterms:modified xsi:type="dcterms:W3CDTF">2020-04-24T13:59:49Z</dcterms:modified>
</cp:coreProperties>
</file>