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40" r:id="rId5"/>
  </p:sldMasterIdLst>
  <p:notesMasterIdLst>
    <p:notesMasterId r:id="rId23"/>
  </p:notesMasterIdLst>
  <p:handoutMasterIdLst>
    <p:handoutMasterId r:id="rId24"/>
  </p:handoutMasterIdLst>
  <p:sldIdLst>
    <p:sldId id="266" r:id="rId6"/>
    <p:sldId id="280" r:id="rId7"/>
    <p:sldId id="281" r:id="rId8"/>
    <p:sldId id="259" r:id="rId9"/>
    <p:sldId id="267" r:id="rId10"/>
    <p:sldId id="273" r:id="rId11"/>
    <p:sldId id="268" r:id="rId12"/>
    <p:sldId id="269" r:id="rId13"/>
    <p:sldId id="270" r:id="rId14"/>
    <p:sldId id="271" r:id="rId15"/>
    <p:sldId id="272" r:id="rId16"/>
    <p:sldId id="274" r:id="rId17"/>
    <p:sldId id="275" r:id="rId18"/>
    <p:sldId id="276" r:id="rId19"/>
    <p:sldId id="277" r:id="rId20"/>
    <p:sldId id="278" r:id="rId21"/>
    <p:sldId id="279" r:id="rId2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91D"/>
    <a:srgbClr val="268721"/>
    <a:srgbClr val="278E22"/>
    <a:srgbClr val="43973D"/>
    <a:srgbClr val="94C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15079-8D97-C36D-101D-EC0FDB4BC932}" v="269" dt="2020-04-06T11:34:01.718"/>
    <p1510:client id="{3C759297-C8C0-FCDA-2C6C-1F8F0F609CD2}" v="2185" dt="2020-04-06T15:42:46.737"/>
    <p1510:client id="{A9D06A0A-066A-28B0-8A1E-D628C316341A}" v="699" dt="2020-04-06T12:25:27.795"/>
    <p1510:client id="{D0CC0094-854D-B0A9-FFB5-20AFA02A751C}" v="127" dt="2019-09-11T09:46:22.251"/>
    <p1510:client id="{ED4FC475-1B85-5D05-EC88-DFF65331643D}" v="19" dt="2019-08-23T12:09:59.100"/>
    <p1510:client id="{F3B2CDD9-A64C-A1E7-C042-1DEFC2489123}" v="1057" dt="2020-04-08T13:34:39.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798" y="114"/>
      </p:cViewPr>
      <p:guideLst/>
    </p:cSldViewPr>
  </p:slideViewPr>
  <p:notesTextViewPr>
    <p:cViewPr>
      <p:scale>
        <a:sx n="3" d="2"/>
        <a:sy n="3" d="2"/>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6C9452CE-5484-4C3A-8A85-3EAFF43EAA91}" type="datetimeFigureOut">
              <a:rPr lang="en-GB" smtClean="0"/>
              <a:t>24/04/2020</a:t>
            </a:fld>
            <a:endParaRPr lang="en-GB"/>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8A3A060C-8060-42D6-83FE-2A0204D01241}" type="slidenum">
              <a:rPr lang="en-GB" smtClean="0"/>
              <a:t>‹#›</a:t>
            </a:fld>
            <a:endParaRPr lang="en-GB"/>
          </a:p>
        </p:txBody>
      </p:sp>
    </p:spTree>
    <p:extLst>
      <p:ext uri="{BB962C8B-B14F-4D97-AF65-F5344CB8AC3E}">
        <p14:creationId xmlns:p14="http://schemas.microsoft.com/office/powerpoint/2010/main" val="374400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CCB20C1-5BAD-45AD-9167-EB35A47E1071}" type="datetimeFigureOut">
              <a:rPr lang="en-GB" smtClean="0"/>
              <a:t>24/04/2020</a:t>
            </a:fld>
            <a:endParaRPr lang="en-GB"/>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BDA0EDF-8CE8-45FE-9667-25DF1C061165}" type="slidenum">
              <a:rPr lang="en-GB" smtClean="0"/>
              <a:t>‹#›</a:t>
            </a:fld>
            <a:endParaRPr lang="en-GB"/>
          </a:p>
        </p:txBody>
      </p:sp>
    </p:spTree>
    <p:extLst>
      <p:ext uri="{BB962C8B-B14F-4D97-AF65-F5344CB8AC3E}">
        <p14:creationId xmlns:p14="http://schemas.microsoft.com/office/powerpoint/2010/main" val="361637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53728" y="2647406"/>
            <a:ext cx="6580456" cy="3126332"/>
          </a:xfrm>
        </p:spPr>
        <p:txBody>
          <a:bodyPr>
            <a:normAutofit/>
          </a:bodyPr>
          <a:lstStyle>
            <a:lvl1pPr marL="0" indent="0" algn="ctr">
              <a:buFontTx/>
              <a:buNone/>
              <a:defRPr sz="4400" b="1" i="0" baseline="0">
                <a:latin typeface="HelveticaNeue LT 55 Roman" panose="020B0604020202020204" pitchFamily="34" charset="0"/>
              </a:defRPr>
            </a:lvl1pPr>
            <a:lvl2pPr marL="457189" indent="0">
              <a:buFontTx/>
              <a:buNone/>
              <a:defRPr sz="3500" b="1" i="0" baseline="0">
                <a:latin typeface="HelveticaNeue LT 55 Roman" panose="020B0604020202020204" pitchFamily="34" charset="0"/>
              </a:defRPr>
            </a:lvl2pPr>
            <a:lvl3pPr marL="914377" indent="0">
              <a:buFontTx/>
              <a:buNone/>
              <a:defRPr sz="3500" b="1" i="0" baseline="0">
                <a:latin typeface="HelveticaNeue LT 55 Roman" panose="020B0604020202020204" pitchFamily="34" charset="0"/>
              </a:defRPr>
            </a:lvl3pPr>
            <a:lvl4pPr marL="1371566" indent="0">
              <a:buFontTx/>
              <a:buNone/>
              <a:defRPr sz="3500" b="1" i="0" baseline="0">
                <a:latin typeface="HelveticaNeue LT 55 Roman" panose="020B0604020202020204" pitchFamily="34" charset="0"/>
              </a:defRPr>
            </a:lvl4pPr>
            <a:lvl5pPr marL="1828754" indent="0">
              <a:buFontTx/>
              <a:buNone/>
              <a:defRPr sz="3500" b="1" i="0" baseline="0">
                <a:latin typeface="HelveticaNeue LT 55 Roman" panose="020B0604020202020204" pitchFamily="34" charset="0"/>
              </a:defRPr>
            </a:lvl5pPr>
          </a:lstStyle>
          <a:p>
            <a:pPr lvl="0"/>
            <a:r>
              <a:rPr lang="en-US" dirty="0"/>
              <a:t>Welcome page</a:t>
            </a:r>
            <a:endParaRPr lang="en-GB" dirty="0"/>
          </a:p>
        </p:txBody>
      </p:sp>
    </p:spTree>
    <p:extLst>
      <p:ext uri="{BB962C8B-B14F-4D97-AF65-F5344CB8AC3E}">
        <p14:creationId xmlns:p14="http://schemas.microsoft.com/office/powerpoint/2010/main" val="368736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95351" y="1950720"/>
            <a:ext cx="7308125" cy="3988526"/>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p:cNvSpPr>
            <a:spLocks noGrp="1"/>
          </p:cNvSpPr>
          <p:nvPr>
            <p:ph type="title"/>
          </p:nvPr>
        </p:nvSpPr>
        <p:spPr>
          <a:xfrm>
            <a:off x="1718727" y="344370"/>
            <a:ext cx="7236587" cy="57003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75922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8727" y="344370"/>
            <a:ext cx="7236587" cy="57003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97460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y/Copy">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7838" y="1224438"/>
            <a:ext cx="8527126" cy="571405"/>
          </a:xfrm>
        </p:spPr>
        <p:txBody>
          <a:bodyPr/>
          <a:lstStyle/>
          <a:p>
            <a:pPr lvl="0"/>
            <a:r>
              <a:rPr lang="en-US"/>
              <a:t>Click to edit Master text styles</a:t>
            </a:r>
          </a:p>
        </p:txBody>
      </p:sp>
      <p:sp>
        <p:nvSpPr>
          <p:cNvPr id="7" name="Text Placeholder 5"/>
          <p:cNvSpPr>
            <a:spLocks noGrp="1"/>
          </p:cNvSpPr>
          <p:nvPr>
            <p:ph type="body" sz="quarter" idx="11"/>
          </p:nvPr>
        </p:nvSpPr>
        <p:spPr>
          <a:xfrm>
            <a:off x="307838" y="2122360"/>
            <a:ext cx="8527126" cy="3954119"/>
          </a:xfrm>
        </p:spPr>
        <p:txBody>
          <a:bodyPr/>
          <a:lstStyle>
            <a:lvl5pPr>
              <a:buNone/>
              <a:defRPr/>
            </a:lvl5pPr>
          </a:lstStyle>
          <a:p>
            <a:pPr lvl="0"/>
            <a:r>
              <a:rPr lang="en-US"/>
              <a:t>Click to edit Master text styles</a:t>
            </a:r>
          </a:p>
          <a:p>
            <a:pPr lvl="1"/>
            <a:r>
              <a:rPr lang="en-US"/>
              <a:t>Second level</a:t>
            </a:r>
          </a:p>
          <a:p>
            <a:pPr lvl="2"/>
            <a:r>
              <a:rPr lang="en-US"/>
              <a:t>Third level</a:t>
            </a:r>
          </a:p>
        </p:txBody>
      </p:sp>
      <p:sp>
        <p:nvSpPr>
          <p:cNvPr id="5" name="Title 4"/>
          <p:cNvSpPr>
            <a:spLocks noGrp="1"/>
          </p:cNvSpPr>
          <p:nvPr>
            <p:ph type="title"/>
          </p:nvPr>
        </p:nvSpPr>
        <p:spPr/>
        <p:txBody>
          <a:bodyPr/>
          <a:lstStyle>
            <a:lvl1pPr>
              <a:defRPr/>
            </a:lvl1pPr>
          </a:lstStyle>
          <a:p>
            <a:r>
              <a:rPr lang="en-US"/>
              <a:t>Click to edit Master title style</a:t>
            </a:r>
            <a:endParaRPr lang="en-GB" dirty="0"/>
          </a:p>
        </p:txBody>
      </p:sp>
      <p:sp>
        <p:nvSpPr>
          <p:cNvPr id="8" name="Footer Placeholder 9"/>
          <p:cNvSpPr>
            <a:spLocks noGrp="1"/>
          </p:cNvSpPr>
          <p:nvPr>
            <p:ph type="ftr" sz="quarter" idx="12"/>
          </p:nvPr>
        </p:nvSpPr>
        <p:spPr/>
        <p:txBody>
          <a:bodyPr/>
          <a:lstStyle>
            <a:lvl1pPr>
              <a:defRPr/>
            </a:lvl1pPr>
          </a:lstStyle>
          <a:p>
            <a:pPr>
              <a:defRPr/>
            </a:pPr>
            <a:r>
              <a:rPr lang="en-GB" dirty="0"/>
              <a:t>www.esc.ac.uk</a:t>
            </a:r>
          </a:p>
        </p:txBody>
      </p:sp>
    </p:spTree>
    <p:extLst>
      <p:ext uri="{BB962C8B-B14F-4D97-AF65-F5344CB8AC3E}">
        <p14:creationId xmlns:p14="http://schemas.microsoft.com/office/powerpoint/2010/main" val="295719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53728" y="2647406"/>
            <a:ext cx="6309122" cy="3126332"/>
          </a:xfrm>
        </p:spPr>
        <p:txBody>
          <a:bodyPr>
            <a:normAutofit/>
          </a:bodyPr>
          <a:lstStyle>
            <a:lvl1pPr marL="0" indent="0" algn="ctr">
              <a:buFontTx/>
              <a:buNone/>
              <a:defRPr sz="4400" b="1" i="0" baseline="0">
                <a:latin typeface="HelveticaNeue LT 55 Roman" panose="020B0604020202020204" pitchFamily="34" charset="0"/>
              </a:defRPr>
            </a:lvl1pPr>
            <a:lvl2pPr marL="457189" indent="0">
              <a:buFontTx/>
              <a:buNone/>
              <a:defRPr sz="3500" b="1" i="0" baseline="0">
                <a:latin typeface="HelveticaNeue LT 55 Roman" panose="020B0604020202020204" pitchFamily="34" charset="0"/>
              </a:defRPr>
            </a:lvl2pPr>
            <a:lvl3pPr marL="914377" indent="0">
              <a:buFontTx/>
              <a:buNone/>
              <a:defRPr sz="3500" b="1" i="0" baseline="0">
                <a:latin typeface="HelveticaNeue LT 55 Roman" panose="020B0604020202020204" pitchFamily="34" charset="0"/>
              </a:defRPr>
            </a:lvl3pPr>
            <a:lvl4pPr marL="1371566" indent="0">
              <a:buFontTx/>
              <a:buNone/>
              <a:defRPr sz="3500" b="1" i="0" baseline="0">
                <a:latin typeface="HelveticaNeue LT 55 Roman" panose="020B0604020202020204" pitchFamily="34" charset="0"/>
              </a:defRPr>
            </a:lvl4pPr>
            <a:lvl5pPr marL="1828754" indent="0">
              <a:buFontTx/>
              <a:buNone/>
              <a:defRPr sz="3500" b="1" i="0" baseline="0">
                <a:latin typeface="HelveticaNeue LT 55 Roman" panose="020B0604020202020204" pitchFamily="34" charset="0"/>
              </a:defRPr>
            </a:lvl5pPr>
          </a:lstStyle>
          <a:p>
            <a:pPr lvl="0"/>
            <a:r>
              <a:rPr lang="en-US" dirty="0"/>
              <a:t>Welcome page</a:t>
            </a:r>
            <a:endParaRPr lang="en-GB" dirty="0"/>
          </a:p>
        </p:txBody>
      </p:sp>
    </p:spTree>
    <p:extLst>
      <p:ext uri="{BB962C8B-B14F-4D97-AF65-F5344CB8AC3E}">
        <p14:creationId xmlns:p14="http://schemas.microsoft.com/office/powerpoint/2010/main" val="389331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95351" y="1950720"/>
            <a:ext cx="7308125" cy="3988526"/>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p:cNvSpPr>
            <a:spLocks noGrp="1"/>
          </p:cNvSpPr>
          <p:nvPr>
            <p:ph type="title"/>
          </p:nvPr>
        </p:nvSpPr>
        <p:spPr>
          <a:xfrm>
            <a:off x="1718727" y="344370"/>
            <a:ext cx="7236587" cy="663788"/>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53441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0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4"/>
          <p:cNvSpPr/>
          <p:nvPr userDrawn="1"/>
        </p:nvSpPr>
        <p:spPr>
          <a:xfrm>
            <a:off x="0" y="6371647"/>
            <a:ext cx="4517968" cy="486352"/>
          </a:xfrm>
          <a:custGeom>
            <a:avLst/>
            <a:gdLst>
              <a:gd name="connsiteX0" fmla="*/ 0 w 6023957"/>
              <a:gd name="connsiteY0" fmla="*/ 0 h 486352"/>
              <a:gd name="connsiteX1" fmla="*/ 6023957 w 6023957"/>
              <a:gd name="connsiteY1" fmla="*/ 0 h 486352"/>
              <a:gd name="connsiteX2" fmla="*/ 6023957 w 6023957"/>
              <a:gd name="connsiteY2" fmla="*/ 486352 h 486352"/>
              <a:gd name="connsiteX3" fmla="*/ 0 w 6023957"/>
              <a:gd name="connsiteY3" fmla="*/ 486352 h 486352"/>
              <a:gd name="connsiteX4" fmla="*/ 0 w 6023957"/>
              <a:gd name="connsiteY4" fmla="*/ 0 h 486352"/>
              <a:gd name="connsiteX0" fmla="*/ 0 w 6023957"/>
              <a:gd name="connsiteY0" fmla="*/ 0 h 486352"/>
              <a:gd name="connsiteX1" fmla="*/ 6023957 w 6023957"/>
              <a:gd name="connsiteY1" fmla="*/ 486352 h 486352"/>
              <a:gd name="connsiteX2" fmla="*/ 0 w 6023957"/>
              <a:gd name="connsiteY2" fmla="*/ 486352 h 486352"/>
              <a:gd name="connsiteX3" fmla="*/ 0 w 6023957"/>
              <a:gd name="connsiteY3" fmla="*/ 0 h 486352"/>
            </a:gdLst>
            <a:ahLst/>
            <a:cxnLst>
              <a:cxn ang="0">
                <a:pos x="connsiteX0" y="connsiteY0"/>
              </a:cxn>
              <a:cxn ang="0">
                <a:pos x="connsiteX1" y="connsiteY1"/>
              </a:cxn>
              <a:cxn ang="0">
                <a:pos x="connsiteX2" y="connsiteY2"/>
              </a:cxn>
              <a:cxn ang="0">
                <a:pos x="connsiteX3" y="connsiteY3"/>
              </a:cxn>
            </a:cxnLst>
            <a:rect l="l" t="t" r="r" b="b"/>
            <a:pathLst>
              <a:path w="6023957" h="486352">
                <a:moveTo>
                  <a:pt x="0" y="0"/>
                </a:moveTo>
                <a:lnTo>
                  <a:pt x="6023957" y="486352"/>
                </a:lnTo>
                <a:lnTo>
                  <a:pt x="0" y="486352"/>
                </a:lnTo>
                <a:lnTo>
                  <a:pt x="0" y="0"/>
                </a:lnTo>
                <a:close/>
              </a:path>
            </a:pathLst>
          </a:custGeom>
          <a:solidFill>
            <a:srgbClr val="94C947">
              <a:alpha val="55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a:p>
        </p:txBody>
      </p:sp>
      <p:sp>
        <p:nvSpPr>
          <p:cNvPr id="12" name="Rectangle 4"/>
          <p:cNvSpPr/>
          <p:nvPr userDrawn="1"/>
        </p:nvSpPr>
        <p:spPr>
          <a:xfrm>
            <a:off x="0" y="6449491"/>
            <a:ext cx="9144000" cy="408511"/>
          </a:xfrm>
          <a:custGeom>
            <a:avLst/>
            <a:gdLst>
              <a:gd name="connsiteX0" fmla="*/ 0 w 12192000"/>
              <a:gd name="connsiteY0" fmla="*/ 0 h 773084"/>
              <a:gd name="connsiteX1" fmla="*/ 12192000 w 12192000"/>
              <a:gd name="connsiteY1" fmla="*/ 0 h 773084"/>
              <a:gd name="connsiteX2" fmla="*/ 12192000 w 12192000"/>
              <a:gd name="connsiteY2" fmla="*/ 773084 h 773084"/>
              <a:gd name="connsiteX3" fmla="*/ 0 w 12192000"/>
              <a:gd name="connsiteY3" fmla="*/ 773084 h 773084"/>
              <a:gd name="connsiteX4" fmla="*/ 0 w 12192000"/>
              <a:gd name="connsiteY4" fmla="*/ 0 h 773084"/>
              <a:gd name="connsiteX0" fmla="*/ 8313 w 12192000"/>
              <a:gd name="connsiteY0" fmla="*/ 357447 h 773084"/>
              <a:gd name="connsiteX1" fmla="*/ 12192000 w 12192000"/>
              <a:gd name="connsiteY1" fmla="*/ 0 h 773084"/>
              <a:gd name="connsiteX2" fmla="*/ 12192000 w 12192000"/>
              <a:gd name="connsiteY2" fmla="*/ 773084 h 773084"/>
              <a:gd name="connsiteX3" fmla="*/ 0 w 12192000"/>
              <a:gd name="connsiteY3" fmla="*/ 773084 h 773084"/>
              <a:gd name="connsiteX4" fmla="*/ 8313 w 12192000"/>
              <a:gd name="connsiteY4" fmla="*/ 357447 h 773084"/>
              <a:gd name="connsiteX0" fmla="*/ 24939 w 12192000"/>
              <a:gd name="connsiteY0" fmla="*/ 441476 h 773084"/>
              <a:gd name="connsiteX1" fmla="*/ 12192000 w 12192000"/>
              <a:gd name="connsiteY1" fmla="*/ 0 h 773084"/>
              <a:gd name="connsiteX2" fmla="*/ 12192000 w 12192000"/>
              <a:gd name="connsiteY2" fmla="*/ 773084 h 773084"/>
              <a:gd name="connsiteX3" fmla="*/ 0 w 12192000"/>
              <a:gd name="connsiteY3" fmla="*/ 773084 h 773084"/>
              <a:gd name="connsiteX4" fmla="*/ 24939 w 12192000"/>
              <a:gd name="connsiteY4" fmla="*/ 441476 h 773084"/>
              <a:gd name="connsiteX0" fmla="*/ 0 w 12216937"/>
              <a:gd name="connsiteY0" fmla="*/ 424669 h 773084"/>
              <a:gd name="connsiteX1" fmla="*/ 12216937 w 12216937"/>
              <a:gd name="connsiteY1" fmla="*/ 0 h 773084"/>
              <a:gd name="connsiteX2" fmla="*/ 12216937 w 12216937"/>
              <a:gd name="connsiteY2" fmla="*/ 773084 h 773084"/>
              <a:gd name="connsiteX3" fmla="*/ 24937 w 12216937"/>
              <a:gd name="connsiteY3" fmla="*/ 773084 h 773084"/>
              <a:gd name="connsiteX4" fmla="*/ 0 w 12216937"/>
              <a:gd name="connsiteY4" fmla="*/ 424669 h 773084"/>
              <a:gd name="connsiteX0" fmla="*/ 304299 w 12521236"/>
              <a:gd name="connsiteY0" fmla="*/ 424669 h 773084"/>
              <a:gd name="connsiteX1" fmla="*/ 12521236 w 12521236"/>
              <a:gd name="connsiteY1" fmla="*/ 0 h 773084"/>
              <a:gd name="connsiteX2" fmla="*/ 12521236 w 12521236"/>
              <a:gd name="connsiteY2" fmla="*/ 773084 h 773084"/>
              <a:gd name="connsiteX3" fmla="*/ 0 w 12521236"/>
              <a:gd name="connsiteY3" fmla="*/ 773084 h 773084"/>
              <a:gd name="connsiteX4" fmla="*/ 304299 w 12521236"/>
              <a:gd name="connsiteY4" fmla="*/ 424669 h 773084"/>
              <a:gd name="connsiteX0" fmla="*/ 24099 w 12521236"/>
              <a:gd name="connsiteY0" fmla="*/ 452262 h 773084"/>
              <a:gd name="connsiteX1" fmla="*/ 12521236 w 12521236"/>
              <a:gd name="connsiteY1" fmla="*/ 0 h 773084"/>
              <a:gd name="connsiteX2" fmla="*/ 12521236 w 12521236"/>
              <a:gd name="connsiteY2" fmla="*/ 773084 h 773084"/>
              <a:gd name="connsiteX3" fmla="*/ 0 w 12521236"/>
              <a:gd name="connsiteY3" fmla="*/ 773084 h 773084"/>
              <a:gd name="connsiteX4" fmla="*/ 24099 w 12521236"/>
              <a:gd name="connsiteY4" fmla="*/ 452262 h 773084"/>
              <a:gd name="connsiteX0" fmla="*/ 0 w 12497137"/>
              <a:gd name="connsiteY0" fmla="*/ 452262 h 773084"/>
              <a:gd name="connsiteX1" fmla="*/ 12497137 w 12497137"/>
              <a:gd name="connsiteY1" fmla="*/ 0 h 773084"/>
              <a:gd name="connsiteX2" fmla="*/ 12497137 w 12497137"/>
              <a:gd name="connsiteY2" fmla="*/ 773084 h 773084"/>
              <a:gd name="connsiteX3" fmla="*/ 3922 w 12497137"/>
              <a:gd name="connsiteY3" fmla="*/ 773084 h 773084"/>
              <a:gd name="connsiteX4" fmla="*/ 0 w 12497137"/>
              <a:gd name="connsiteY4" fmla="*/ 452262 h 773084"/>
              <a:gd name="connsiteX0" fmla="*/ 0 w 12497137"/>
              <a:gd name="connsiteY0" fmla="*/ 505082 h 825904"/>
              <a:gd name="connsiteX1" fmla="*/ 12497137 w 12497137"/>
              <a:gd name="connsiteY1" fmla="*/ 0 h 825904"/>
              <a:gd name="connsiteX2" fmla="*/ 12497137 w 12497137"/>
              <a:gd name="connsiteY2" fmla="*/ 825904 h 825904"/>
              <a:gd name="connsiteX3" fmla="*/ 3922 w 12497137"/>
              <a:gd name="connsiteY3" fmla="*/ 825904 h 825904"/>
              <a:gd name="connsiteX4" fmla="*/ 0 w 12497137"/>
              <a:gd name="connsiteY4" fmla="*/ 505082 h 82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7137" h="825904">
                <a:moveTo>
                  <a:pt x="0" y="505082"/>
                </a:moveTo>
                <a:lnTo>
                  <a:pt x="12497137" y="0"/>
                </a:lnTo>
                <a:lnTo>
                  <a:pt x="12497137" y="825904"/>
                </a:lnTo>
                <a:lnTo>
                  <a:pt x="3922" y="825904"/>
                </a:lnTo>
                <a:cubicBezTo>
                  <a:pt x="2615" y="718963"/>
                  <a:pt x="1307" y="612023"/>
                  <a:pt x="0" y="505082"/>
                </a:cubicBezTo>
                <a:close/>
              </a:path>
            </a:pathLst>
          </a:custGeom>
          <a:gradFill flip="none" rotWithShape="1">
            <a:gsLst>
              <a:gs pos="0">
                <a:srgbClr val="21791D"/>
              </a:gs>
              <a:gs pos="48000">
                <a:schemeClr val="accent6">
                  <a:lumMod val="97000"/>
                  <a:lumOff val="3000"/>
                </a:schemeClr>
              </a:gs>
              <a:gs pos="100000">
                <a:srgbClr val="92D050"/>
              </a:gs>
            </a:gsLst>
            <a:lin ang="75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4"/>
          <p:cNvSpPr/>
          <p:nvPr userDrawn="1"/>
        </p:nvSpPr>
        <p:spPr>
          <a:xfrm rot="10800000">
            <a:off x="-6824" y="0"/>
            <a:ext cx="9150100" cy="1345940"/>
          </a:xfrm>
          <a:custGeom>
            <a:avLst/>
            <a:gdLst>
              <a:gd name="connsiteX0" fmla="*/ 0 w 12192000"/>
              <a:gd name="connsiteY0" fmla="*/ 0 h 773084"/>
              <a:gd name="connsiteX1" fmla="*/ 12192000 w 12192000"/>
              <a:gd name="connsiteY1" fmla="*/ 0 h 773084"/>
              <a:gd name="connsiteX2" fmla="*/ 12192000 w 12192000"/>
              <a:gd name="connsiteY2" fmla="*/ 773084 h 773084"/>
              <a:gd name="connsiteX3" fmla="*/ 0 w 12192000"/>
              <a:gd name="connsiteY3" fmla="*/ 773084 h 773084"/>
              <a:gd name="connsiteX4" fmla="*/ 0 w 12192000"/>
              <a:gd name="connsiteY4" fmla="*/ 0 h 773084"/>
              <a:gd name="connsiteX0" fmla="*/ 8313 w 12192000"/>
              <a:gd name="connsiteY0" fmla="*/ 357447 h 773084"/>
              <a:gd name="connsiteX1" fmla="*/ 12192000 w 12192000"/>
              <a:gd name="connsiteY1" fmla="*/ 0 h 773084"/>
              <a:gd name="connsiteX2" fmla="*/ 12192000 w 12192000"/>
              <a:gd name="connsiteY2" fmla="*/ 773084 h 773084"/>
              <a:gd name="connsiteX3" fmla="*/ 0 w 12192000"/>
              <a:gd name="connsiteY3" fmla="*/ 773084 h 773084"/>
              <a:gd name="connsiteX4" fmla="*/ 8313 w 12192000"/>
              <a:gd name="connsiteY4" fmla="*/ 357447 h 773084"/>
              <a:gd name="connsiteX0" fmla="*/ 8313 w 12192000"/>
              <a:gd name="connsiteY0" fmla="*/ 823977 h 1239614"/>
              <a:gd name="connsiteX1" fmla="*/ 12192000 w 12192000"/>
              <a:gd name="connsiteY1" fmla="*/ 0 h 1239614"/>
              <a:gd name="connsiteX2" fmla="*/ 12192000 w 12192000"/>
              <a:gd name="connsiteY2" fmla="*/ 1239614 h 1239614"/>
              <a:gd name="connsiteX3" fmla="*/ 0 w 12192000"/>
              <a:gd name="connsiteY3" fmla="*/ 1239614 h 1239614"/>
              <a:gd name="connsiteX4" fmla="*/ 8313 w 12192000"/>
              <a:gd name="connsiteY4" fmla="*/ 823977 h 1239614"/>
              <a:gd name="connsiteX0" fmla="*/ 0 w 12193018"/>
              <a:gd name="connsiteY0" fmla="*/ 609373 h 1239614"/>
              <a:gd name="connsiteX1" fmla="*/ 12193018 w 12193018"/>
              <a:gd name="connsiteY1" fmla="*/ 0 h 1239614"/>
              <a:gd name="connsiteX2" fmla="*/ 12193018 w 12193018"/>
              <a:gd name="connsiteY2" fmla="*/ 1239614 h 1239614"/>
              <a:gd name="connsiteX3" fmla="*/ 1018 w 12193018"/>
              <a:gd name="connsiteY3" fmla="*/ 1239614 h 1239614"/>
              <a:gd name="connsiteX4" fmla="*/ 0 w 12193018"/>
              <a:gd name="connsiteY4" fmla="*/ 609373 h 1239614"/>
              <a:gd name="connsiteX0" fmla="*/ 0 w 12202348"/>
              <a:gd name="connsiteY0" fmla="*/ 394769 h 1239614"/>
              <a:gd name="connsiteX1" fmla="*/ 12202348 w 12202348"/>
              <a:gd name="connsiteY1" fmla="*/ 0 h 1239614"/>
              <a:gd name="connsiteX2" fmla="*/ 12202348 w 12202348"/>
              <a:gd name="connsiteY2" fmla="*/ 1239614 h 1239614"/>
              <a:gd name="connsiteX3" fmla="*/ 10348 w 12202348"/>
              <a:gd name="connsiteY3" fmla="*/ 1239614 h 1239614"/>
              <a:gd name="connsiteX4" fmla="*/ 0 w 12202348"/>
              <a:gd name="connsiteY4" fmla="*/ 394769 h 1239614"/>
              <a:gd name="connsiteX0" fmla="*/ 8323 w 12192010"/>
              <a:gd name="connsiteY0" fmla="*/ 320124 h 1239614"/>
              <a:gd name="connsiteX1" fmla="*/ 12192010 w 12192010"/>
              <a:gd name="connsiteY1" fmla="*/ 0 h 1239614"/>
              <a:gd name="connsiteX2" fmla="*/ 12192010 w 12192010"/>
              <a:gd name="connsiteY2" fmla="*/ 1239614 h 1239614"/>
              <a:gd name="connsiteX3" fmla="*/ 10 w 12192010"/>
              <a:gd name="connsiteY3" fmla="*/ 1239614 h 1239614"/>
              <a:gd name="connsiteX4" fmla="*/ 8323 w 12192010"/>
              <a:gd name="connsiteY4" fmla="*/ 320124 h 1239614"/>
              <a:gd name="connsiteX0" fmla="*/ 8323 w 12192010"/>
              <a:gd name="connsiteY0" fmla="*/ 426450 h 1345940"/>
              <a:gd name="connsiteX1" fmla="*/ 12181378 w 12192010"/>
              <a:gd name="connsiteY1" fmla="*/ 0 h 1345940"/>
              <a:gd name="connsiteX2" fmla="*/ 12192010 w 12192010"/>
              <a:gd name="connsiteY2" fmla="*/ 1345940 h 1345940"/>
              <a:gd name="connsiteX3" fmla="*/ 10 w 12192010"/>
              <a:gd name="connsiteY3" fmla="*/ 1345940 h 1345940"/>
              <a:gd name="connsiteX4" fmla="*/ 8323 w 12192010"/>
              <a:gd name="connsiteY4" fmla="*/ 426450 h 1345940"/>
              <a:gd name="connsiteX0" fmla="*/ 8323 w 12203835"/>
              <a:gd name="connsiteY0" fmla="*/ 426450 h 1345940"/>
              <a:gd name="connsiteX1" fmla="*/ 12203835 w 12203835"/>
              <a:gd name="connsiteY1" fmla="*/ 0 h 1345940"/>
              <a:gd name="connsiteX2" fmla="*/ 12192010 w 12203835"/>
              <a:gd name="connsiteY2" fmla="*/ 1345940 h 1345940"/>
              <a:gd name="connsiteX3" fmla="*/ 10 w 12203835"/>
              <a:gd name="connsiteY3" fmla="*/ 1345940 h 1345940"/>
              <a:gd name="connsiteX4" fmla="*/ 8323 w 12203835"/>
              <a:gd name="connsiteY4" fmla="*/ 426450 h 134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835" h="1345940">
                <a:moveTo>
                  <a:pt x="8323" y="426450"/>
                </a:moveTo>
                <a:lnTo>
                  <a:pt x="12203835" y="0"/>
                </a:lnTo>
                <a:lnTo>
                  <a:pt x="12192010" y="1345940"/>
                </a:lnTo>
                <a:lnTo>
                  <a:pt x="10" y="1345940"/>
                </a:lnTo>
                <a:cubicBezTo>
                  <a:pt x="-329" y="1135860"/>
                  <a:pt x="8662" y="636530"/>
                  <a:pt x="8323" y="426450"/>
                </a:cubicBezTo>
                <a:close/>
              </a:path>
            </a:pathLst>
          </a:custGeom>
          <a:gradFill flip="none" rotWithShape="1">
            <a:gsLst>
              <a:gs pos="0">
                <a:srgbClr val="268721"/>
              </a:gs>
              <a:gs pos="36000">
                <a:schemeClr val="accent6">
                  <a:lumMod val="97000"/>
                  <a:lumOff val="3000"/>
                </a:schemeClr>
              </a:gs>
              <a:gs pos="100000">
                <a:srgbClr val="92D050"/>
              </a:gs>
            </a:gsLst>
            <a:lin ang="75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a:p>
        </p:txBody>
      </p:sp>
      <p:sp>
        <p:nvSpPr>
          <p:cNvPr id="15" name="Right Triangle 14"/>
          <p:cNvSpPr/>
          <p:nvPr userDrawn="1"/>
        </p:nvSpPr>
        <p:spPr>
          <a:xfrm rot="10800000">
            <a:off x="4939200" y="0"/>
            <a:ext cx="4210900" cy="1250360"/>
          </a:xfrm>
          <a:custGeom>
            <a:avLst/>
            <a:gdLst>
              <a:gd name="connsiteX0" fmla="*/ 0 w 5614533"/>
              <a:gd name="connsiteY0" fmla="*/ 0 h 1250360"/>
              <a:gd name="connsiteX1" fmla="*/ 5614533 w 5614533"/>
              <a:gd name="connsiteY1" fmla="*/ 0 h 1250360"/>
              <a:gd name="connsiteX2" fmla="*/ 5614533 w 5614533"/>
              <a:gd name="connsiteY2" fmla="*/ 1250360 h 1250360"/>
              <a:gd name="connsiteX3" fmla="*/ 0 w 5614533"/>
              <a:gd name="connsiteY3" fmla="*/ 1250360 h 1250360"/>
              <a:gd name="connsiteX4" fmla="*/ 0 w 5614533"/>
              <a:gd name="connsiteY4" fmla="*/ 0 h 1250360"/>
              <a:gd name="connsiteX0" fmla="*/ 0 w 5614533"/>
              <a:gd name="connsiteY0" fmla="*/ 0 h 1250360"/>
              <a:gd name="connsiteX1" fmla="*/ 5614533 w 5614533"/>
              <a:gd name="connsiteY1" fmla="*/ 1250360 h 1250360"/>
              <a:gd name="connsiteX2" fmla="*/ 0 w 5614533"/>
              <a:gd name="connsiteY2" fmla="*/ 1250360 h 1250360"/>
              <a:gd name="connsiteX3" fmla="*/ 0 w 5614533"/>
              <a:gd name="connsiteY3" fmla="*/ 0 h 1250360"/>
            </a:gdLst>
            <a:ahLst/>
            <a:cxnLst>
              <a:cxn ang="0">
                <a:pos x="connsiteX0" y="connsiteY0"/>
              </a:cxn>
              <a:cxn ang="0">
                <a:pos x="connsiteX1" y="connsiteY1"/>
              </a:cxn>
              <a:cxn ang="0">
                <a:pos x="connsiteX2" y="connsiteY2"/>
              </a:cxn>
              <a:cxn ang="0">
                <a:pos x="connsiteX3" y="connsiteY3"/>
              </a:cxn>
            </a:cxnLst>
            <a:rect l="l" t="t" r="r" b="b"/>
            <a:pathLst>
              <a:path w="5614533" h="1250360">
                <a:moveTo>
                  <a:pt x="0" y="0"/>
                </a:moveTo>
                <a:lnTo>
                  <a:pt x="5614533" y="1250360"/>
                </a:lnTo>
                <a:lnTo>
                  <a:pt x="0" y="1250360"/>
                </a:lnTo>
                <a:lnTo>
                  <a:pt x="0" y="0"/>
                </a:lnTo>
                <a:close/>
              </a:path>
            </a:pathLst>
          </a:custGeom>
          <a:solidFill>
            <a:srgbClr val="43973D">
              <a:alpha val="31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baseline="-25000"/>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150" y="143066"/>
            <a:ext cx="1428961" cy="898322"/>
          </a:xfrm>
          <a:prstGeom prst="rect">
            <a:avLst/>
          </a:prstGeom>
        </p:spPr>
      </p:pic>
      <p:sp>
        <p:nvSpPr>
          <p:cNvPr id="2" name="Title Placeholder 1"/>
          <p:cNvSpPr>
            <a:spLocks noGrp="1"/>
          </p:cNvSpPr>
          <p:nvPr>
            <p:ph type="title"/>
          </p:nvPr>
        </p:nvSpPr>
        <p:spPr>
          <a:xfrm>
            <a:off x="1718727" y="323898"/>
            <a:ext cx="7236587" cy="57003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0556452"/>
      </p:ext>
    </p:extLst>
  </p:cSld>
  <p:clrMap bg1="lt1" tx1="dk1" bg2="lt2" tx2="dk2" accent1="accent1" accent2="accent2" accent3="accent3" accent4="accent4" accent5="accent5" accent6="accent6" hlink="hlink" folHlink="folHlink"/>
  <p:sldLayoutIdLst>
    <p:sldLayoutId id="2147483739" r:id="rId1"/>
    <p:sldLayoutId id="2147483734" r:id="rId2"/>
    <p:sldLayoutId id="2147483735" r:id="rId3"/>
    <p:sldLayoutId id="2147483744" r:id="rId4"/>
  </p:sldLayoutIdLst>
  <p:txStyles>
    <p:titleStyle>
      <a:lvl1pPr algn="r" defTabSz="914377" rtl="0" eaLnBrk="1" latinLnBrk="0" hangingPunct="1">
        <a:lnSpc>
          <a:spcPct val="90000"/>
        </a:lnSpc>
        <a:spcBef>
          <a:spcPct val="0"/>
        </a:spcBef>
        <a:buNone/>
        <a:defRPr sz="2800" b="1" kern="1200">
          <a:solidFill>
            <a:schemeClr val="bg1"/>
          </a:solidFill>
          <a:latin typeface="HelveticaNeue LT 55 Roman"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HelveticaNeue LT 55 Roman"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HelveticaNeue LT 55 Roman"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kern="1200">
          <a:solidFill>
            <a:schemeClr val="tx1"/>
          </a:solidFill>
          <a:latin typeface="HelveticaNeue LT 55 Roman"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HelveticaNeue LT 55 Roman"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HelveticaNeue LT 55 Roman"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4"/>
          <p:cNvSpPr/>
          <p:nvPr userDrawn="1"/>
        </p:nvSpPr>
        <p:spPr>
          <a:xfrm rot="10800000">
            <a:off x="-6824" y="0"/>
            <a:ext cx="9150100" cy="1345940"/>
          </a:xfrm>
          <a:custGeom>
            <a:avLst/>
            <a:gdLst>
              <a:gd name="connsiteX0" fmla="*/ 0 w 12192000"/>
              <a:gd name="connsiteY0" fmla="*/ 0 h 773084"/>
              <a:gd name="connsiteX1" fmla="*/ 12192000 w 12192000"/>
              <a:gd name="connsiteY1" fmla="*/ 0 h 773084"/>
              <a:gd name="connsiteX2" fmla="*/ 12192000 w 12192000"/>
              <a:gd name="connsiteY2" fmla="*/ 773084 h 773084"/>
              <a:gd name="connsiteX3" fmla="*/ 0 w 12192000"/>
              <a:gd name="connsiteY3" fmla="*/ 773084 h 773084"/>
              <a:gd name="connsiteX4" fmla="*/ 0 w 12192000"/>
              <a:gd name="connsiteY4" fmla="*/ 0 h 773084"/>
              <a:gd name="connsiteX0" fmla="*/ 8313 w 12192000"/>
              <a:gd name="connsiteY0" fmla="*/ 357447 h 773084"/>
              <a:gd name="connsiteX1" fmla="*/ 12192000 w 12192000"/>
              <a:gd name="connsiteY1" fmla="*/ 0 h 773084"/>
              <a:gd name="connsiteX2" fmla="*/ 12192000 w 12192000"/>
              <a:gd name="connsiteY2" fmla="*/ 773084 h 773084"/>
              <a:gd name="connsiteX3" fmla="*/ 0 w 12192000"/>
              <a:gd name="connsiteY3" fmla="*/ 773084 h 773084"/>
              <a:gd name="connsiteX4" fmla="*/ 8313 w 12192000"/>
              <a:gd name="connsiteY4" fmla="*/ 357447 h 773084"/>
              <a:gd name="connsiteX0" fmla="*/ 8313 w 12192000"/>
              <a:gd name="connsiteY0" fmla="*/ 823977 h 1239614"/>
              <a:gd name="connsiteX1" fmla="*/ 12192000 w 12192000"/>
              <a:gd name="connsiteY1" fmla="*/ 0 h 1239614"/>
              <a:gd name="connsiteX2" fmla="*/ 12192000 w 12192000"/>
              <a:gd name="connsiteY2" fmla="*/ 1239614 h 1239614"/>
              <a:gd name="connsiteX3" fmla="*/ 0 w 12192000"/>
              <a:gd name="connsiteY3" fmla="*/ 1239614 h 1239614"/>
              <a:gd name="connsiteX4" fmla="*/ 8313 w 12192000"/>
              <a:gd name="connsiteY4" fmla="*/ 823977 h 1239614"/>
              <a:gd name="connsiteX0" fmla="*/ 0 w 12193018"/>
              <a:gd name="connsiteY0" fmla="*/ 609373 h 1239614"/>
              <a:gd name="connsiteX1" fmla="*/ 12193018 w 12193018"/>
              <a:gd name="connsiteY1" fmla="*/ 0 h 1239614"/>
              <a:gd name="connsiteX2" fmla="*/ 12193018 w 12193018"/>
              <a:gd name="connsiteY2" fmla="*/ 1239614 h 1239614"/>
              <a:gd name="connsiteX3" fmla="*/ 1018 w 12193018"/>
              <a:gd name="connsiteY3" fmla="*/ 1239614 h 1239614"/>
              <a:gd name="connsiteX4" fmla="*/ 0 w 12193018"/>
              <a:gd name="connsiteY4" fmla="*/ 609373 h 1239614"/>
              <a:gd name="connsiteX0" fmla="*/ 0 w 12202348"/>
              <a:gd name="connsiteY0" fmla="*/ 394769 h 1239614"/>
              <a:gd name="connsiteX1" fmla="*/ 12202348 w 12202348"/>
              <a:gd name="connsiteY1" fmla="*/ 0 h 1239614"/>
              <a:gd name="connsiteX2" fmla="*/ 12202348 w 12202348"/>
              <a:gd name="connsiteY2" fmla="*/ 1239614 h 1239614"/>
              <a:gd name="connsiteX3" fmla="*/ 10348 w 12202348"/>
              <a:gd name="connsiteY3" fmla="*/ 1239614 h 1239614"/>
              <a:gd name="connsiteX4" fmla="*/ 0 w 12202348"/>
              <a:gd name="connsiteY4" fmla="*/ 394769 h 1239614"/>
              <a:gd name="connsiteX0" fmla="*/ 8323 w 12192010"/>
              <a:gd name="connsiteY0" fmla="*/ 320124 h 1239614"/>
              <a:gd name="connsiteX1" fmla="*/ 12192010 w 12192010"/>
              <a:gd name="connsiteY1" fmla="*/ 0 h 1239614"/>
              <a:gd name="connsiteX2" fmla="*/ 12192010 w 12192010"/>
              <a:gd name="connsiteY2" fmla="*/ 1239614 h 1239614"/>
              <a:gd name="connsiteX3" fmla="*/ 10 w 12192010"/>
              <a:gd name="connsiteY3" fmla="*/ 1239614 h 1239614"/>
              <a:gd name="connsiteX4" fmla="*/ 8323 w 12192010"/>
              <a:gd name="connsiteY4" fmla="*/ 320124 h 1239614"/>
              <a:gd name="connsiteX0" fmla="*/ 8323 w 12192010"/>
              <a:gd name="connsiteY0" fmla="*/ 426450 h 1345940"/>
              <a:gd name="connsiteX1" fmla="*/ 12181378 w 12192010"/>
              <a:gd name="connsiteY1" fmla="*/ 0 h 1345940"/>
              <a:gd name="connsiteX2" fmla="*/ 12192010 w 12192010"/>
              <a:gd name="connsiteY2" fmla="*/ 1345940 h 1345940"/>
              <a:gd name="connsiteX3" fmla="*/ 10 w 12192010"/>
              <a:gd name="connsiteY3" fmla="*/ 1345940 h 1345940"/>
              <a:gd name="connsiteX4" fmla="*/ 8323 w 12192010"/>
              <a:gd name="connsiteY4" fmla="*/ 426450 h 1345940"/>
              <a:gd name="connsiteX0" fmla="*/ 8323 w 12203835"/>
              <a:gd name="connsiteY0" fmla="*/ 426450 h 1345940"/>
              <a:gd name="connsiteX1" fmla="*/ 12203835 w 12203835"/>
              <a:gd name="connsiteY1" fmla="*/ 0 h 1345940"/>
              <a:gd name="connsiteX2" fmla="*/ 12192010 w 12203835"/>
              <a:gd name="connsiteY2" fmla="*/ 1345940 h 1345940"/>
              <a:gd name="connsiteX3" fmla="*/ 10 w 12203835"/>
              <a:gd name="connsiteY3" fmla="*/ 1345940 h 1345940"/>
              <a:gd name="connsiteX4" fmla="*/ 8323 w 12203835"/>
              <a:gd name="connsiteY4" fmla="*/ 426450 h 134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835" h="1345940">
                <a:moveTo>
                  <a:pt x="8323" y="426450"/>
                </a:moveTo>
                <a:lnTo>
                  <a:pt x="12203835" y="0"/>
                </a:lnTo>
                <a:lnTo>
                  <a:pt x="12192010" y="1345940"/>
                </a:lnTo>
                <a:lnTo>
                  <a:pt x="10" y="1345940"/>
                </a:lnTo>
                <a:cubicBezTo>
                  <a:pt x="-329" y="1135860"/>
                  <a:pt x="8662" y="636530"/>
                  <a:pt x="8323" y="426450"/>
                </a:cubicBezTo>
                <a:close/>
              </a:path>
            </a:pathLst>
          </a:custGeom>
          <a:gradFill flip="none" rotWithShape="1">
            <a:gsLst>
              <a:gs pos="0">
                <a:srgbClr val="268721"/>
              </a:gs>
              <a:gs pos="36000">
                <a:schemeClr val="accent6">
                  <a:lumMod val="97000"/>
                  <a:lumOff val="3000"/>
                </a:schemeClr>
              </a:gs>
              <a:gs pos="100000">
                <a:srgbClr val="92D050"/>
              </a:gs>
            </a:gsLst>
            <a:lin ang="75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a:p>
        </p:txBody>
      </p:sp>
      <p:sp>
        <p:nvSpPr>
          <p:cNvPr id="15" name="Right Triangle 14"/>
          <p:cNvSpPr/>
          <p:nvPr userDrawn="1"/>
        </p:nvSpPr>
        <p:spPr>
          <a:xfrm rot="10800000">
            <a:off x="4939200" y="0"/>
            <a:ext cx="4210900" cy="1250360"/>
          </a:xfrm>
          <a:custGeom>
            <a:avLst/>
            <a:gdLst>
              <a:gd name="connsiteX0" fmla="*/ 0 w 5614533"/>
              <a:gd name="connsiteY0" fmla="*/ 0 h 1250360"/>
              <a:gd name="connsiteX1" fmla="*/ 5614533 w 5614533"/>
              <a:gd name="connsiteY1" fmla="*/ 0 h 1250360"/>
              <a:gd name="connsiteX2" fmla="*/ 5614533 w 5614533"/>
              <a:gd name="connsiteY2" fmla="*/ 1250360 h 1250360"/>
              <a:gd name="connsiteX3" fmla="*/ 0 w 5614533"/>
              <a:gd name="connsiteY3" fmla="*/ 1250360 h 1250360"/>
              <a:gd name="connsiteX4" fmla="*/ 0 w 5614533"/>
              <a:gd name="connsiteY4" fmla="*/ 0 h 1250360"/>
              <a:gd name="connsiteX0" fmla="*/ 0 w 5614533"/>
              <a:gd name="connsiteY0" fmla="*/ 0 h 1250360"/>
              <a:gd name="connsiteX1" fmla="*/ 5614533 w 5614533"/>
              <a:gd name="connsiteY1" fmla="*/ 1250360 h 1250360"/>
              <a:gd name="connsiteX2" fmla="*/ 0 w 5614533"/>
              <a:gd name="connsiteY2" fmla="*/ 1250360 h 1250360"/>
              <a:gd name="connsiteX3" fmla="*/ 0 w 5614533"/>
              <a:gd name="connsiteY3" fmla="*/ 0 h 1250360"/>
            </a:gdLst>
            <a:ahLst/>
            <a:cxnLst>
              <a:cxn ang="0">
                <a:pos x="connsiteX0" y="connsiteY0"/>
              </a:cxn>
              <a:cxn ang="0">
                <a:pos x="connsiteX1" y="connsiteY1"/>
              </a:cxn>
              <a:cxn ang="0">
                <a:pos x="connsiteX2" y="connsiteY2"/>
              </a:cxn>
              <a:cxn ang="0">
                <a:pos x="connsiteX3" y="connsiteY3"/>
              </a:cxn>
            </a:cxnLst>
            <a:rect l="l" t="t" r="r" b="b"/>
            <a:pathLst>
              <a:path w="5614533" h="1250360">
                <a:moveTo>
                  <a:pt x="0" y="0"/>
                </a:moveTo>
                <a:lnTo>
                  <a:pt x="5614533" y="1250360"/>
                </a:lnTo>
                <a:lnTo>
                  <a:pt x="0" y="1250360"/>
                </a:lnTo>
                <a:lnTo>
                  <a:pt x="0" y="0"/>
                </a:lnTo>
                <a:close/>
              </a:path>
            </a:pathLst>
          </a:custGeom>
          <a:solidFill>
            <a:srgbClr val="43973D">
              <a:alpha val="31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800" baseline="-25000"/>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150" y="143066"/>
            <a:ext cx="1428961" cy="898322"/>
          </a:xfrm>
          <a:prstGeom prst="rect">
            <a:avLst/>
          </a:prstGeom>
        </p:spPr>
      </p:pic>
      <p:sp>
        <p:nvSpPr>
          <p:cNvPr id="22" name="Title Placeholder 1"/>
          <p:cNvSpPr>
            <a:spLocks noGrp="1"/>
          </p:cNvSpPr>
          <p:nvPr>
            <p:ph type="title"/>
          </p:nvPr>
        </p:nvSpPr>
        <p:spPr>
          <a:xfrm>
            <a:off x="1718727" y="323898"/>
            <a:ext cx="7236587" cy="57003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9733103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Lst>
  <p:txStyles>
    <p:titleStyle>
      <a:lvl1pPr algn="r" defTabSz="914377" rtl="0" eaLnBrk="1" latinLnBrk="0" hangingPunct="1">
        <a:lnSpc>
          <a:spcPct val="90000"/>
        </a:lnSpc>
        <a:spcBef>
          <a:spcPct val="0"/>
        </a:spcBef>
        <a:buNone/>
        <a:defRPr sz="2800" b="1" kern="1200">
          <a:solidFill>
            <a:schemeClr val="bg1"/>
          </a:solidFill>
          <a:latin typeface="HelveticaNeue LT 55 Roman"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HelveticaNeue LT 55 Roman"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HelveticaNeue LT 55 Roman"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 LT 55 Roman"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ErSjc1PEGK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ubmissions@esc.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9ven4N67i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7ond5eF7L-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1A133-09B6-4068-A287-74FEBE674B59}"/>
              </a:ext>
            </a:extLst>
          </p:cNvPr>
          <p:cNvSpPr>
            <a:spLocks noGrp="1"/>
          </p:cNvSpPr>
          <p:nvPr>
            <p:ph type="body" sz="quarter" idx="10"/>
          </p:nvPr>
        </p:nvSpPr>
        <p:spPr>
          <a:xfrm>
            <a:off x="515393" y="1397915"/>
            <a:ext cx="8170716" cy="4375823"/>
          </a:xfrm>
        </p:spPr>
        <p:txBody>
          <a:bodyPr vert="horz" lIns="91440" tIns="45720" rIns="91440" bIns="45720" rtlCol="0" anchor="t">
            <a:normAutofit/>
          </a:bodyPr>
          <a:lstStyle/>
          <a:p>
            <a:r>
              <a:rPr lang="en-US" sz="3200" dirty="0">
                <a:latin typeface="HelveticaNeue LT 55 Roman"/>
              </a:rPr>
              <a:t>Preparing for Level 3 Vocational Qualifications at East Surrey College</a:t>
            </a:r>
          </a:p>
          <a:p>
            <a:r>
              <a:rPr lang="en-US" sz="3200" i="1" dirty="0">
                <a:latin typeface="HelveticaNeue LT 55 Roman"/>
              </a:rPr>
              <a:t>Developing your Study Skills</a:t>
            </a:r>
          </a:p>
          <a:p>
            <a:pPr algn="l"/>
            <a:endParaRPr lang="en-US" sz="3200" i="1" dirty="0"/>
          </a:p>
        </p:txBody>
      </p:sp>
      <p:pic>
        <p:nvPicPr>
          <p:cNvPr id="3" name="Picture 3" descr="A group of people standing in a room&#10;&#10;Description generated with very high confidence">
            <a:extLst>
              <a:ext uri="{FF2B5EF4-FFF2-40B4-BE49-F238E27FC236}">
                <a16:creationId xmlns:a16="http://schemas.microsoft.com/office/drawing/2014/main" id="{B83506F2-A51E-422A-8261-681CE66239C3}"/>
              </a:ext>
            </a:extLst>
          </p:cNvPr>
          <p:cNvPicPr>
            <a:picLocks noChangeAspect="1"/>
          </p:cNvPicPr>
          <p:nvPr/>
        </p:nvPicPr>
        <p:blipFill>
          <a:blip r:embed="rId2"/>
          <a:stretch>
            <a:fillRect/>
          </a:stretch>
        </p:blipFill>
        <p:spPr>
          <a:xfrm>
            <a:off x="96553" y="3540904"/>
            <a:ext cx="3098169" cy="1833353"/>
          </a:xfrm>
          <a:prstGeom prst="rect">
            <a:avLst/>
          </a:prstGeom>
          <a:ln>
            <a:noFill/>
          </a:ln>
          <a:effectLst>
            <a:outerShdw blurRad="190500" algn="tl" rotWithShape="0">
              <a:srgbClr val="000000">
                <a:alpha val="70000"/>
              </a:srgbClr>
            </a:outerShdw>
          </a:effectLst>
        </p:spPr>
      </p:pic>
      <p:pic>
        <p:nvPicPr>
          <p:cNvPr id="5" name="Picture 5" descr="A picture containing food&#10;&#10;Description generated with very high confidence">
            <a:extLst>
              <a:ext uri="{FF2B5EF4-FFF2-40B4-BE49-F238E27FC236}">
                <a16:creationId xmlns:a16="http://schemas.microsoft.com/office/drawing/2014/main" id="{51C93E45-DFD6-4DD3-AD78-8150B0143603}"/>
              </a:ext>
            </a:extLst>
          </p:cNvPr>
          <p:cNvPicPr>
            <a:picLocks noChangeAspect="1"/>
          </p:cNvPicPr>
          <p:nvPr/>
        </p:nvPicPr>
        <p:blipFill>
          <a:blip r:embed="rId3"/>
          <a:stretch>
            <a:fillRect/>
          </a:stretch>
        </p:blipFill>
        <p:spPr>
          <a:xfrm>
            <a:off x="3194722" y="3594013"/>
            <a:ext cx="2870988" cy="1780244"/>
          </a:xfrm>
          <a:prstGeom prst="rect">
            <a:avLst/>
          </a:prstGeom>
        </p:spPr>
      </p:pic>
      <p:pic>
        <p:nvPicPr>
          <p:cNvPr id="7" name="Picture 7" descr="A group of people sitting at a table&#10;&#10;Description generated with very high confidence">
            <a:extLst>
              <a:ext uri="{FF2B5EF4-FFF2-40B4-BE49-F238E27FC236}">
                <a16:creationId xmlns:a16="http://schemas.microsoft.com/office/drawing/2014/main" id="{483A507E-CB43-42BB-9BD5-9D55D6302336}"/>
              </a:ext>
            </a:extLst>
          </p:cNvPr>
          <p:cNvPicPr>
            <a:picLocks noChangeAspect="1"/>
          </p:cNvPicPr>
          <p:nvPr/>
        </p:nvPicPr>
        <p:blipFill>
          <a:blip r:embed="rId4"/>
          <a:stretch>
            <a:fillRect/>
          </a:stretch>
        </p:blipFill>
        <p:spPr>
          <a:xfrm>
            <a:off x="6065710" y="3585826"/>
            <a:ext cx="2714803" cy="17884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880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B27E86-B569-49BF-A13E-D5E6BE85097B}"/>
              </a:ext>
            </a:extLst>
          </p:cNvPr>
          <p:cNvSpPr>
            <a:spLocks noGrp="1"/>
          </p:cNvSpPr>
          <p:nvPr>
            <p:ph sz="quarter" idx="10"/>
          </p:nvPr>
        </p:nvSpPr>
        <p:spPr>
          <a:xfrm>
            <a:off x="299004" y="1538957"/>
            <a:ext cx="8571813" cy="4797854"/>
          </a:xfrm>
        </p:spPr>
        <p:txBody>
          <a:bodyPr vert="horz" lIns="91440" tIns="45720" rIns="91440" bIns="45720" rtlCol="0" anchor="t">
            <a:noAutofit/>
          </a:bodyPr>
          <a:lstStyle/>
          <a:p>
            <a:pPr marL="0" indent="0">
              <a:buNone/>
            </a:pPr>
            <a:r>
              <a:rPr lang="en-US" sz="2000" b="0" dirty="0">
                <a:latin typeface="HelveticaNeue LT 55 Roman"/>
              </a:rPr>
              <a:t>Now let's test your search engine skills!</a:t>
            </a:r>
          </a:p>
          <a:p>
            <a:pPr marL="457200" indent="-457200">
              <a:buFont typeface="+mj-lt"/>
              <a:buAutoNum type="alphaLcParenR"/>
            </a:pPr>
            <a:r>
              <a:rPr lang="en-US" sz="2000" dirty="0" smtClean="0">
                <a:latin typeface="HelveticaNeue LT 55 Roman"/>
              </a:rPr>
              <a:t>Choose </a:t>
            </a:r>
            <a:r>
              <a:rPr lang="en-US" sz="2000" dirty="0">
                <a:latin typeface="HelveticaNeue LT 55 Roman"/>
              </a:rPr>
              <a:t>a topic</a:t>
            </a:r>
            <a:r>
              <a:rPr lang="en-US" sz="2000" b="0" dirty="0">
                <a:latin typeface="HelveticaNeue LT 55 Roman"/>
              </a:rPr>
              <a:t> – it could relate to one of the Level 3 courses you </a:t>
            </a:r>
            <a:r>
              <a:rPr lang="en-US" sz="2000" b="0" dirty="0" smtClean="0">
                <a:latin typeface="HelveticaNeue LT 55 Roman"/>
              </a:rPr>
              <a:t>will</a:t>
            </a:r>
            <a:r>
              <a:rPr lang="en-US" sz="2000" b="0" dirty="0">
                <a:latin typeface="HelveticaNeue LT 55 Roman"/>
              </a:rPr>
              <a:t> </a:t>
            </a:r>
            <a:r>
              <a:rPr lang="en-US" sz="2000" b="0" dirty="0" smtClean="0">
                <a:latin typeface="HelveticaNeue LT 55 Roman"/>
              </a:rPr>
              <a:t>be</a:t>
            </a:r>
            <a:r>
              <a:rPr lang="en-US" sz="2000" b="0" dirty="0">
                <a:latin typeface="HelveticaNeue LT 55 Roman"/>
              </a:rPr>
              <a:t> studying next </a:t>
            </a:r>
            <a:r>
              <a:rPr lang="en-US" sz="2000" b="0" dirty="0" smtClean="0">
                <a:latin typeface="HelveticaNeue LT 55 Roman"/>
              </a:rPr>
              <a:t>year.</a:t>
            </a:r>
            <a:r>
              <a:rPr lang="en-US" dirty="0"/>
              <a:t> </a:t>
            </a:r>
            <a:r>
              <a:rPr lang="en-US" sz="2000" b="0" dirty="0" smtClean="0">
                <a:latin typeface="HelveticaNeue LT 55 Roman"/>
              </a:rPr>
              <a:t>For example: </a:t>
            </a:r>
            <a:r>
              <a:rPr lang="en-US" sz="2000" b="0" dirty="0">
                <a:latin typeface="HelveticaNeue LT 55 Roman"/>
              </a:rPr>
              <a:t>photosynthesis (science), The National Crime Agency (public services), lymphatic drainage (beauty therapy)</a:t>
            </a:r>
            <a:endParaRPr lang="en-US" dirty="0"/>
          </a:p>
          <a:p>
            <a:pPr marL="457200" indent="-457200">
              <a:buFont typeface="+mj-lt"/>
              <a:buAutoNum type="alphaLcParenR"/>
            </a:pPr>
            <a:endParaRPr lang="en-US" sz="2000" b="0" dirty="0"/>
          </a:p>
          <a:p>
            <a:pPr marL="457200" indent="-457200">
              <a:buFont typeface="+mj-lt"/>
              <a:buAutoNum type="alphaLcParenR"/>
            </a:pPr>
            <a:r>
              <a:rPr lang="en-US" sz="2000" b="0" dirty="0" smtClean="0">
                <a:latin typeface="HelveticaNeue LT 55 Roman"/>
              </a:rPr>
              <a:t>Using </a:t>
            </a:r>
            <a:r>
              <a:rPr lang="en-US" sz="2000" b="0" dirty="0">
                <a:latin typeface="HelveticaNeue LT 55 Roman"/>
              </a:rPr>
              <a:t>your search engine skills, find </a:t>
            </a:r>
            <a:r>
              <a:rPr lang="en-US" sz="2000" dirty="0">
                <a:latin typeface="HelveticaNeue LT 55 Roman"/>
              </a:rPr>
              <a:t>10 key facts</a:t>
            </a:r>
            <a:r>
              <a:rPr lang="en-US" sz="2000" b="0" dirty="0">
                <a:latin typeface="HelveticaNeue LT 55 Roman"/>
              </a:rPr>
              <a:t> about your </a:t>
            </a:r>
            <a:r>
              <a:rPr lang="en-US" sz="2000" b="0" dirty="0" smtClean="0">
                <a:latin typeface="HelveticaNeue LT 55 Roman"/>
              </a:rPr>
              <a:t>topic,</a:t>
            </a:r>
            <a:r>
              <a:rPr lang="en-US" sz="2000" b="0" dirty="0">
                <a:latin typeface="HelveticaNeue LT 55 Roman"/>
              </a:rPr>
              <a:t> </a:t>
            </a:r>
            <a:r>
              <a:rPr lang="en-US" sz="2000" b="0" dirty="0" smtClean="0">
                <a:latin typeface="HelveticaNeue LT 55 Roman"/>
              </a:rPr>
              <a:t>using</a:t>
            </a:r>
            <a:r>
              <a:rPr lang="en-US" sz="2000" b="0" dirty="0">
                <a:latin typeface="HelveticaNeue LT 55 Roman"/>
              </a:rPr>
              <a:t> </a:t>
            </a:r>
            <a:r>
              <a:rPr lang="en-US" sz="2000" dirty="0">
                <a:latin typeface="HelveticaNeue LT 55 Roman"/>
              </a:rPr>
              <a:t>at least three</a:t>
            </a:r>
            <a:r>
              <a:rPr lang="en-US" sz="2000" b="0" dirty="0">
                <a:latin typeface="HelveticaNeue LT 55 Roman"/>
              </a:rPr>
              <a:t> different sources of information</a:t>
            </a:r>
            <a:endParaRPr lang="en-US" dirty="0"/>
          </a:p>
          <a:p>
            <a:pPr marL="457200" indent="-457200">
              <a:buFont typeface="+mj-lt"/>
              <a:buAutoNum type="alphaLcParenR"/>
            </a:pPr>
            <a:endParaRPr lang="en-US" sz="2000" b="0" dirty="0"/>
          </a:p>
          <a:p>
            <a:pPr marL="457200" indent="-457200">
              <a:buFont typeface="+mj-lt"/>
              <a:buAutoNum type="alphaLcParenR"/>
            </a:pPr>
            <a:r>
              <a:rPr lang="en-US" sz="2000" b="0" dirty="0" smtClean="0">
                <a:latin typeface="HelveticaNeue LT 55 Roman"/>
              </a:rPr>
              <a:t>Record </a:t>
            </a:r>
            <a:r>
              <a:rPr lang="en-US" sz="2000" b="0" dirty="0">
                <a:latin typeface="HelveticaNeue LT 55 Roman"/>
              </a:rPr>
              <a:t>these key facts, </a:t>
            </a:r>
            <a:r>
              <a:rPr lang="en-US" sz="2000" dirty="0">
                <a:latin typeface="HelveticaNeue LT 55 Roman"/>
              </a:rPr>
              <a:t>citing your sources </a:t>
            </a:r>
            <a:r>
              <a:rPr lang="en-US" sz="2000" b="0" dirty="0">
                <a:latin typeface="HelveticaNeue LT 55 Roman"/>
              </a:rPr>
              <a:t>each time i.e. name of </a:t>
            </a:r>
            <a:r>
              <a:rPr lang="en-US" sz="2000" b="0" dirty="0" smtClean="0">
                <a:latin typeface="HelveticaNeue LT 55 Roman"/>
              </a:rPr>
              <a:t>web-site</a:t>
            </a:r>
            <a:r>
              <a:rPr lang="en-US" sz="2000" b="0" dirty="0">
                <a:latin typeface="HelveticaNeue LT 55 Roman"/>
              </a:rPr>
              <a:t>, publication, author, date of publication etc.</a:t>
            </a:r>
            <a:endParaRPr lang="en-US" sz="2000" b="0" dirty="0"/>
          </a:p>
        </p:txBody>
      </p:sp>
      <p:sp>
        <p:nvSpPr>
          <p:cNvPr id="3" name="Title 2">
            <a:extLst>
              <a:ext uri="{FF2B5EF4-FFF2-40B4-BE49-F238E27FC236}">
                <a16:creationId xmlns:a16="http://schemas.microsoft.com/office/drawing/2014/main" id="{A64C74D9-6A1A-4C9A-AD19-E0B2B1C1CE5A}"/>
              </a:ext>
            </a:extLst>
          </p:cNvPr>
          <p:cNvSpPr>
            <a:spLocks noGrp="1"/>
          </p:cNvSpPr>
          <p:nvPr>
            <p:ph type="title"/>
          </p:nvPr>
        </p:nvSpPr>
        <p:spPr/>
        <p:txBody>
          <a:bodyPr/>
          <a:lstStyle/>
          <a:p>
            <a:r>
              <a:rPr lang="en-US" dirty="0">
                <a:latin typeface="HelveticaNeue LT 55 Roman"/>
              </a:rPr>
              <a:t>Study Skills Task B</a:t>
            </a:r>
            <a:endParaRPr lang="en-US" dirty="0"/>
          </a:p>
        </p:txBody>
      </p:sp>
    </p:spTree>
    <p:extLst>
      <p:ext uri="{BB962C8B-B14F-4D97-AF65-F5344CB8AC3E}">
        <p14:creationId xmlns:p14="http://schemas.microsoft.com/office/powerpoint/2010/main" val="376796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24E50-C655-4E25-B5F6-1318F7848D36}"/>
              </a:ext>
            </a:extLst>
          </p:cNvPr>
          <p:cNvSpPr>
            <a:spLocks noGrp="1"/>
          </p:cNvSpPr>
          <p:nvPr>
            <p:ph sz="quarter" idx="10"/>
          </p:nvPr>
        </p:nvSpPr>
        <p:spPr>
          <a:xfrm>
            <a:off x="284806" y="1624149"/>
            <a:ext cx="8401427" cy="4599072"/>
          </a:xfrm>
        </p:spPr>
        <p:txBody>
          <a:bodyPr vert="horz" lIns="91440" tIns="45720" rIns="91440" bIns="45720" rtlCol="0" anchor="t">
            <a:noAutofit/>
          </a:bodyPr>
          <a:lstStyle/>
          <a:p>
            <a:pPr marL="0" indent="0">
              <a:buNone/>
            </a:pPr>
            <a:r>
              <a:rPr lang="en-US" sz="2400" b="0" dirty="0">
                <a:latin typeface="HelveticaNeue LT 55 Roman"/>
              </a:rPr>
              <a:t>After you have written down your key facts, you need to add to these by finding and watching a short You Tube video clip </a:t>
            </a:r>
            <a:r>
              <a:rPr lang="en-US" sz="2400" b="0" dirty="0" smtClean="0">
                <a:latin typeface="HelveticaNeue LT 55 Roman"/>
              </a:rPr>
              <a:t>(approx. </a:t>
            </a:r>
            <a:r>
              <a:rPr lang="en-US" sz="2400" b="0" dirty="0">
                <a:latin typeface="HelveticaNeue LT 55 Roman"/>
              </a:rPr>
              <a:t>3 mins) on your chosen subject. </a:t>
            </a:r>
            <a:endParaRPr lang="en-US" sz="2400" b="0" dirty="0"/>
          </a:p>
          <a:p>
            <a:pPr marL="0" indent="0">
              <a:buNone/>
            </a:pPr>
            <a:endParaRPr lang="en-US" sz="2400" b="0" dirty="0"/>
          </a:p>
          <a:p>
            <a:pPr marL="0" indent="0">
              <a:buNone/>
            </a:pPr>
            <a:r>
              <a:rPr lang="en-US" sz="2400" b="0" dirty="0">
                <a:latin typeface="HelveticaNeue LT 55 Roman"/>
              </a:rPr>
              <a:t>While watching the clip...take notes. Before you start, this You Tube clip will show you the best way to do this – a great method to improve your note-taking </a:t>
            </a:r>
            <a:r>
              <a:rPr lang="en-US" sz="2400" b="0" dirty="0" smtClean="0">
                <a:latin typeface="HelveticaNeue LT 55 Roman"/>
              </a:rPr>
              <a:t>skills:</a:t>
            </a:r>
            <a:endParaRPr lang="en-US" sz="2400" b="0" dirty="0"/>
          </a:p>
          <a:p>
            <a:pPr marL="0" indent="0">
              <a:buNone/>
            </a:pPr>
            <a:endParaRPr lang="en-US" sz="2400" b="0" dirty="0"/>
          </a:p>
          <a:p>
            <a:pPr marL="0" indent="0">
              <a:buNone/>
            </a:pPr>
            <a:r>
              <a:rPr lang="en-US" sz="2400" b="0" dirty="0">
                <a:latin typeface="HelveticaNeue LT 55 Roman"/>
                <a:hlinkClick r:id="rId2"/>
              </a:rPr>
              <a:t>The Cornell Note-taking method</a:t>
            </a:r>
            <a:r>
              <a:rPr lang="en-US" sz="2400" b="0" dirty="0">
                <a:latin typeface="HelveticaNeue LT 55 Roman"/>
              </a:rPr>
              <a:t> </a:t>
            </a:r>
            <a:endParaRPr lang="en-US" dirty="0"/>
          </a:p>
          <a:p>
            <a:pPr marL="0" indent="0">
              <a:buNone/>
            </a:pPr>
            <a:endParaRPr lang="en-US" sz="2000" b="0"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DC7CD056-9A4A-4BD0-B46C-FBA1CEC0CCB7}"/>
              </a:ext>
            </a:extLst>
          </p:cNvPr>
          <p:cNvSpPr>
            <a:spLocks noGrp="1"/>
          </p:cNvSpPr>
          <p:nvPr>
            <p:ph type="title"/>
          </p:nvPr>
        </p:nvSpPr>
        <p:spPr/>
        <p:txBody>
          <a:bodyPr/>
          <a:lstStyle/>
          <a:p>
            <a:r>
              <a:rPr lang="en-US" dirty="0">
                <a:latin typeface="HelveticaNeue LT 55 Roman"/>
              </a:rPr>
              <a:t>Study Skills Step 3: Record </a:t>
            </a:r>
            <a:endParaRPr lang="en-US" dirty="0"/>
          </a:p>
        </p:txBody>
      </p:sp>
    </p:spTree>
    <p:extLst>
      <p:ext uri="{BB962C8B-B14F-4D97-AF65-F5344CB8AC3E}">
        <p14:creationId xmlns:p14="http://schemas.microsoft.com/office/powerpoint/2010/main" val="148068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130794-52AA-4334-9B4E-6BF2DDE7190A}"/>
              </a:ext>
            </a:extLst>
          </p:cNvPr>
          <p:cNvSpPr>
            <a:spLocks noGrp="1"/>
          </p:cNvSpPr>
          <p:nvPr>
            <p:ph sz="quarter" idx="10"/>
          </p:nvPr>
        </p:nvSpPr>
        <p:spPr>
          <a:xfrm>
            <a:off x="497786" y="1567354"/>
            <a:ext cx="8160050" cy="4371892"/>
          </a:xfrm>
        </p:spPr>
        <p:txBody>
          <a:bodyPr vert="horz" lIns="91440" tIns="45720" rIns="91440" bIns="45720" rtlCol="0" anchor="t">
            <a:noAutofit/>
          </a:bodyPr>
          <a:lstStyle/>
          <a:p>
            <a:pPr marL="0" indent="0">
              <a:buNone/>
            </a:pPr>
            <a:r>
              <a:rPr lang="en-US" sz="2400" b="0" dirty="0">
                <a:latin typeface="HelveticaNeue LT 55 Roman"/>
              </a:rPr>
              <a:t>Watch your own selected video clip and take notes using the Cornell method, finishing with a short topic summary at the bottom of the page.</a:t>
            </a:r>
          </a:p>
          <a:p>
            <a:pPr marL="0" indent="0">
              <a:buNone/>
            </a:pPr>
            <a:endParaRPr lang="en-US" sz="2400" b="0" dirty="0"/>
          </a:p>
          <a:p>
            <a:pPr marL="0" indent="0">
              <a:buNone/>
            </a:pPr>
            <a:endParaRPr lang="en-US" sz="2400" b="0" dirty="0"/>
          </a:p>
        </p:txBody>
      </p:sp>
      <p:sp>
        <p:nvSpPr>
          <p:cNvPr id="3" name="Title 2">
            <a:extLst>
              <a:ext uri="{FF2B5EF4-FFF2-40B4-BE49-F238E27FC236}">
                <a16:creationId xmlns:a16="http://schemas.microsoft.com/office/drawing/2014/main" id="{247CD502-C519-4473-956C-E33E860E66EC}"/>
              </a:ext>
            </a:extLst>
          </p:cNvPr>
          <p:cNvSpPr>
            <a:spLocks noGrp="1"/>
          </p:cNvSpPr>
          <p:nvPr>
            <p:ph type="title"/>
          </p:nvPr>
        </p:nvSpPr>
        <p:spPr>
          <a:xfrm>
            <a:off x="1718727" y="344370"/>
            <a:ext cx="7236587" cy="641023"/>
          </a:xfrm>
        </p:spPr>
        <p:txBody>
          <a:bodyPr/>
          <a:lstStyle/>
          <a:p>
            <a:r>
              <a:rPr lang="en-US" dirty="0">
                <a:latin typeface="HelveticaNeue LT 55 Roman"/>
              </a:rPr>
              <a:t>Study Skills Task C</a:t>
            </a:r>
            <a:endParaRPr lang="en-US" dirty="0"/>
          </a:p>
        </p:txBody>
      </p:sp>
      <p:sp>
        <p:nvSpPr>
          <p:cNvPr id="9" name="AutoShape 10" descr="https://qph.fs.quoracdn.net/main-qimg-d38db0ae71cd5d7730dcd65cf03f23b9.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https://qph.fs.quoracdn.net/main-qimg-d38db0ae71cd5d7730dcd65cf03f23b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073" y="3096913"/>
            <a:ext cx="326707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E4491-CB17-47CF-9477-B745E73176A3}"/>
              </a:ext>
            </a:extLst>
          </p:cNvPr>
          <p:cNvSpPr>
            <a:spLocks noGrp="1"/>
          </p:cNvSpPr>
          <p:nvPr>
            <p:ph sz="quarter" idx="10"/>
          </p:nvPr>
        </p:nvSpPr>
        <p:spPr>
          <a:xfrm>
            <a:off x="653972" y="1425367"/>
            <a:ext cx="8074857" cy="4386090"/>
          </a:xfrm>
        </p:spPr>
        <p:txBody>
          <a:bodyPr vert="horz" lIns="91440" tIns="45720" rIns="91440" bIns="45720" rtlCol="0" anchor="t">
            <a:noAutofit/>
          </a:bodyPr>
          <a:lstStyle/>
          <a:p>
            <a:pPr marL="0" indent="0">
              <a:buNone/>
            </a:pPr>
            <a:r>
              <a:rPr lang="en-US" sz="2000" b="0" dirty="0">
                <a:latin typeface="HelveticaNeue LT 55 Roman"/>
              </a:rPr>
              <a:t>The next step is to recreate the information you have researched into a different format and using your own words.</a:t>
            </a:r>
          </a:p>
          <a:p>
            <a:pPr marL="0" indent="0">
              <a:buNone/>
            </a:pPr>
            <a:endParaRPr lang="en-US" sz="2000" b="0" dirty="0"/>
          </a:p>
          <a:p>
            <a:pPr marL="0" indent="0">
              <a:buNone/>
            </a:pPr>
            <a:r>
              <a:rPr lang="en-US" sz="2000" b="0" dirty="0">
                <a:latin typeface="HelveticaNeue LT 55 Roman"/>
              </a:rPr>
              <a:t>The challenge is to develop your writing skills, so the content is not just based on the description of facts, but also provides explanation, analysis and evaluation.</a:t>
            </a:r>
          </a:p>
          <a:p>
            <a:pPr marL="0" indent="0">
              <a:buNone/>
            </a:pPr>
            <a:endParaRPr lang="en-US" sz="2000" b="0" dirty="0"/>
          </a:p>
          <a:p>
            <a:pPr marL="0" indent="0">
              <a:buNone/>
            </a:pPr>
            <a:r>
              <a:rPr lang="en-US" sz="2000" b="0" dirty="0">
                <a:latin typeface="HelveticaNeue LT 55 Roman"/>
              </a:rPr>
              <a:t>Read through the research you have carried out and use highlighters to identify the main facts you want to </a:t>
            </a:r>
            <a:r>
              <a:rPr lang="en-US" sz="2000" dirty="0">
                <a:latin typeface="HelveticaNeue LT 55 Roman"/>
              </a:rPr>
              <a:t>describe;</a:t>
            </a:r>
            <a:r>
              <a:rPr lang="en-US" sz="2000" b="0" dirty="0">
                <a:latin typeface="HelveticaNeue LT 55 Roman"/>
              </a:rPr>
              <a:t> which of these points you wish to </a:t>
            </a:r>
            <a:r>
              <a:rPr lang="en-US" sz="2000" dirty="0">
                <a:latin typeface="HelveticaNeue LT 55 Roman"/>
              </a:rPr>
              <a:t>explain </a:t>
            </a:r>
            <a:r>
              <a:rPr lang="en-US" sz="2000" b="0" dirty="0">
                <a:latin typeface="HelveticaNeue LT 55 Roman"/>
              </a:rPr>
              <a:t>or </a:t>
            </a:r>
            <a:r>
              <a:rPr lang="en-US" sz="2000" dirty="0" err="1">
                <a:latin typeface="HelveticaNeue LT 55 Roman"/>
              </a:rPr>
              <a:t>analyse</a:t>
            </a:r>
            <a:r>
              <a:rPr lang="en-US" sz="2000" dirty="0">
                <a:latin typeface="HelveticaNeue LT 55 Roman"/>
              </a:rPr>
              <a:t> </a:t>
            </a:r>
            <a:r>
              <a:rPr lang="en-US" sz="2000" b="0" dirty="0">
                <a:latin typeface="HelveticaNeue LT 55 Roman"/>
              </a:rPr>
              <a:t>further; and which ideas you would like to </a:t>
            </a:r>
            <a:r>
              <a:rPr lang="en-US" sz="2000" dirty="0">
                <a:latin typeface="HelveticaNeue LT 55 Roman"/>
              </a:rPr>
              <a:t>evaluate </a:t>
            </a:r>
            <a:r>
              <a:rPr lang="en-US" sz="2000" b="0" dirty="0">
                <a:latin typeface="HelveticaNeue LT 55 Roman"/>
              </a:rPr>
              <a:t>upon.</a:t>
            </a:r>
            <a:endParaRPr lang="en-US" sz="2000" b="0" dirty="0"/>
          </a:p>
          <a:p>
            <a:pPr marL="0" indent="0">
              <a:buNone/>
            </a:pPr>
            <a:endParaRPr lang="en-US" sz="2000" b="0" dirty="0"/>
          </a:p>
          <a:p>
            <a:pPr marL="0" indent="0">
              <a:buNone/>
            </a:pPr>
            <a:r>
              <a:rPr lang="en-US" sz="2000" b="0" i="1" dirty="0">
                <a:latin typeface="HelveticaNeue LT 55 Roman"/>
              </a:rPr>
              <a:t>If you are unclear about any of the words in bold, use your search engine skills to find clear definitions with examples.</a:t>
            </a:r>
            <a:endParaRPr lang="en-US" sz="2000" b="0" i="1" dirty="0"/>
          </a:p>
          <a:p>
            <a:pPr marL="0" indent="0">
              <a:buNone/>
            </a:pPr>
            <a:endParaRPr lang="en-US" sz="2000" b="0" dirty="0"/>
          </a:p>
          <a:p>
            <a:pPr marL="0" indent="0">
              <a:buNone/>
            </a:pPr>
            <a:endParaRPr lang="en-US" sz="2000" b="0" dirty="0"/>
          </a:p>
          <a:p>
            <a:pPr marL="0" indent="0">
              <a:buNone/>
            </a:pPr>
            <a:endParaRPr lang="en-US" sz="2000" b="0" dirty="0"/>
          </a:p>
          <a:p>
            <a:pPr marL="0" indent="0">
              <a:buNone/>
            </a:pPr>
            <a:endParaRPr lang="en-US" sz="2000" b="0" dirty="0"/>
          </a:p>
        </p:txBody>
      </p:sp>
      <p:sp>
        <p:nvSpPr>
          <p:cNvPr id="3" name="Title 2">
            <a:extLst>
              <a:ext uri="{FF2B5EF4-FFF2-40B4-BE49-F238E27FC236}">
                <a16:creationId xmlns:a16="http://schemas.microsoft.com/office/drawing/2014/main" id="{DAB067B3-A2FC-44D6-8F00-1C5AF4702AF9}"/>
              </a:ext>
            </a:extLst>
          </p:cNvPr>
          <p:cNvSpPr>
            <a:spLocks noGrp="1"/>
          </p:cNvSpPr>
          <p:nvPr>
            <p:ph type="title"/>
          </p:nvPr>
        </p:nvSpPr>
        <p:spPr/>
        <p:txBody>
          <a:bodyPr/>
          <a:lstStyle/>
          <a:p>
            <a:r>
              <a:rPr lang="en-US" dirty="0">
                <a:latin typeface="HelveticaNeue LT 55 Roman"/>
              </a:rPr>
              <a:t>Study Skills Step 4: Recreate</a:t>
            </a:r>
            <a:endParaRPr lang="en-US" dirty="0"/>
          </a:p>
        </p:txBody>
      </p:sp>
    </p:spTree>
    <p:extLst>
      <p:ext uri="{BB962C8B-B14F-4D97-AF65-F5344CB8AC3E}">
        <p14:creationId xmlns:p14="http://schemas.microsoft.com/office/powerpoint/2010/main" val="422079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524AA8-561C-45DD-A3F6-B45CD031E673}"/>
              </a:ext>
            </a:extLst>
          </p:cNvPr>
          <p:cNvSpPr>
            <a:spLocks noGrp="1"/>
          </p:cNvSpPr>
          <p:nvPr>
            <p:ph sz="quarter" idx="10"/>
          </p:nvPr>
        </p:nvSpPr>
        <p:spPr>
          <a:xfrm>
            <a:off x="895351" y="1652547"/>
            <a:ext cx="7308125" cy="4414487"/>
          </a:xfrm>
        </p:spPr>
        <p:txBody>
          <a:bodyPr vert="horz" lIns="91440" tIns="45720" rIns="91440" bIns="45720" rtlCol="0" anchor="t">
            <a:noAutofit/>
          </a:bodyPr>
          <a:lstStyle/>
          <a:p>
            <a:pPr marL="0" indent="0">
              <a:buNone/>
            </a:pPr>
            <a:r>
              <a:rPr lang="en-US" sz="2400" b="0" dirty="0">
                <a:latin typeface="HelveticaNeue LT 55 Roman"/>
              </a:rPr>
              <a:t>You have been asked to write a short review of your topic (100-150 words) for the college student newsletter.</a:t>
            </a:r>
          </a:p>
          <a:p>
            <a:pPr marL="0" indent="0">
              <a:buNone/>
            </a:pPr>
            <a:endParaRPr lang="en-US" sz="2400" b="0" dirty="0"/>
          </a:p>
          <a:p>
            <a:pPr marL="0" indent="0">
              <a:buNone/>
            </a:pPr>
            <a:r>
              <a:rPr lang="en-US" sz="2400" b="0" dirty="0">
                <a:latin typeface="HelveticaNeue LT 55 Roman"/>
              </a:rPr>
              <a:t>It must include:</a:t>
            </a:r>
          </a:p>
          <a:p>
            <a:r>
              <a:rPr lang="en-US" sz="2400" b="0" dirty="0">
                <a:latin typeface="HelveticaNeue LT 55 Roman"/>
              </a:rPr>
              <a:t>Description and explanation of selected key facts</a:t>
            </a:r>
          </a:p>
          <a:p>
            <a:r>
              <a:rPr lang="en-US" sz="2400" b="0" dirty="0">
                <a:latin typeface="HelveticaNeue LT 55 Roman"/>
              </a:rPr>
              <a:t>Some analysis and evaluation (this could be your own opinion)</a:t>
            </a:r>
            <a:endParaRPr lang="en-US" sz="2400" b="0" dirty="0" err="1"/>
          </a:p>
          <a:p>
            <a:r>
              <a:rPr lang="en-US" sz="2400" b="0" dirty="0">
                <a:latin typeface="HelveticaNeue LT 55 Roman"/>
              </a:rPr>
              <a:t>List of your referenced sources</a:t>
            </a:r>
            <a:endParaRPr lang="en-US" sz="2400" b="0" dirty="0"/>
          </a:p>
          <a:p>
            <a:r>
              <a:rPr lang="en-US" sz="2400" b="0" dirty="0">
                <a:latin typeface="HelveticaNeue LT 55 Roman"/>
              </a:rPr>
              <a:t>A relevant picture/graphic</a:t>
            </a:r>
            <a:endParaRPr lang="en-US" sz="2400" b="0" dirty="0"/>
          </a:p>
          <a:p>
            <a:pPr marL="342900" indent="-342900">
              <a:buFont typeface="Wingdings" panose="020B0604020202020204" pitchFamily="34" charset="0"/>
              <a:buChar char="ü"/>
            </a:pPr>
            <a:endParaRPr lang="en-US" sz="2400" b="0" dirty="0"/>
          </a:p>
        </p:txBody>
      </p:sp>
      <p:sp>
        <p:nvSpPr>
          <p:cNvPr id="3" name="Title 2">
            <a:extLst>
              <a:ext uri="{FF2B5EF4-FFF2-40B4-BE49-F238E27FC236}">
                <a16:creationId xmlns:a16="http://schemas.microsoft.com/office/drawing/2014/main" id="{9797FD77-24BA-4E39-A7EB-91BD2BA8233F}"/>
              </a:ext>
            </a:extLst>
          </p:cNvPr>
          <p:cNvSpPr>
            <a:spLocks noGrp="1"/>
          </p:cNvSpPr>
          <p:nvPr>
            <p:ph type="title"/>
          </p:nvPr>
        </p:nvSpPr>
        <p:spPr/>
        <p:txBody>
          <a:bodyPr/>
          <a:lstStyle/>
          <a:p>
            <a:r>
              <a:rPr lang="en-US" dirty="0">
                <a:latin typeface="HelveticaNeue LT 55 Roman"/>
              </a:rPr>
              <a:t>Study Skills Task D</a:t>
            </a:r>
            <a:endParaRPr lang="en-US" dirty="0"/>
          </a:p>
        </p:txBody>
      </p:sp>
    </p:spTree>
    <p:extLst>
      <p:ext uri="{BB962C8B-B14F-4D97-AF65-F5344CB8AC3E}">
        <p14:creationId xmlns:p14="http://schemas.microsoft.com/office/powerpoint/2010/main" val="202852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2908D-84BF-44B4-96E0-F7FDA584DC18}"/>
              </a:ext>
            </a:extLst>
          </p:cNvPr>
          <p:cNvSpPr>
            <a:spLocks noGrp="1"/>
          </p:cNvSpPr>
          <p:nvPr>
            <p:ph sz="quarter" idx="10"/>
          </p:nvPr>
        </p:nvSpPr>
        <p:spPr>
          <a:xfrm>
            <a:off x="284805" y="1609950"/>
            <a:ext cx="8316236" cy="4329296"/>
          </a:xfrm>
        </p:spPr>
        <p:txBody>
          <a:bodyPr vert="horz" lIns="91440" tIns="45720" rIns="91440" bIns="45720" rtlCol="0" anchor="t">
            <a:noAutofit/>
          </a:bodyPr>
          <a:lstStyle/>
          <a:p>
            <a:pPr marL="227965" indent="-227965"/>
            <a:r>
              <a:rPr lang="en-US" sz="2000" b="0" dirty="0">
                <a:latin typeface="HelveticaNeue LT 55 Roman"/>
              </a:rPr>
              <a:t>The key to learning success is to transfer information learnt from your short term or 'working memory' to your long-term memory. One of the most effective ways of doing this is through </a:t>
            </a:r>
            <a:r>
              <a:rPr lang="en-US" sz="2000" dirty="0">
                <a:latin typeface="HelveticaNeue LT 55 Roman"/>
              </a:rPr>
              <a:t>Practice Testing.</a:t>
            </a:r>
          </a:p>
          <a:p>
            <a:pPr marL="227965" indent="-227965"/>
            <a:r>
              <a:rPr lang="en-US" sz="2000" b="0" dirty="0">
                <a:latin typeface="HelveticaNeue LT 55 Roman"/>
              </a:rPr>
              <a:t>Actively testing your memory improves learning far more than passively reviewing or reading material over and over again.</a:t>
            </a:r>
          </a:p>
          <a:p>
            <a:pPr marL="227965" indent="-227965"/>
            <a:r>
              <a:rPr lang="en-US" sz="2000" b="0" dirty="0">
                <a:latin typeface="HelveticaNeue LT 55 Roman"/>
              </a:rPr>
              <a:t>Testing improves learning by exercising </a:t>
            </a:r>
            <a:r>
              <a:rPr lang="en-US" sz="2000" dirty="0">
                <a:latin typeface="HelveticaNeue LT 55 Roman"/>
              </a:rPr>
              <a:t>memory retrieval</a:t>
            </a:r>
            <a:r>
              <a:rPr lang="en-US" sz="2000" b="0" dirty="0">
                <a:latin typeface="HelveticaNeue LT 55 Roman"/>
              </a:rPr>
              <a:t>. When you answer a test question, you have to actively search your long-term memory. This makes the answer easier to find the next time around! </a:t>
            </a:r>
            <a:endParaRPr lang="en-US" sz="2000" b="0"/>
          </a:p>
          <a:p>
            <a:pPr marL="0" indent="0">
              <a:buNone/>
            </a:pPr>
            <a:endParaRPr lang="en-US" sz="2000" b="0" dirty="0"/>
          </a:p>
        </p:txBody>
      </p:sp>
      <p:sp>
        <p:nvSpPr>
          <p:cNvPr id="3" name="Title 2">
            <a:extLst>
              <a:ext uri="{FF2B5EF4-FFF2-40B4-BE49-F238E27FC236}">
                <a16:creationId xmlns:a16="http://schemas.microsoft.com/office/drawing/2014/main" id="{DCB63989-EE4A-459C-A07F-B5729ED099AD}"/>
              </a:ext>
            </a:extLst>
          </p:cNvPr>
          <p:cNvSpPr>
            <a:spLocks noGrp="1"/>
          </p:cNvSpPr>
          <p:nvPr>
            <p:ph type="title"/>
          </p:nvPr>
        </p:nvSpPr>
        <p:spPr/>
        <p:txBody>
          <a:bodyPr/>
          <a:lstStyle/>
          <a:p>
            <a:r>
              <a:rPr lang="en-US" dirty="0">
                <a:latin typeface="HelveticaNeue LT 55 Roman"/>
              </a:rPr>
              <a:t>Study Skills Step 5: Retrieval</a:t>
            </a:r>
            <a:endParaRPr lang="en-US" dirty="0"/>
          </a:p>
        </p:txBody>
      </p:sp>
      <p:pic>
        <p:nvPicPr>
          <p:cNvPr id="4" name="Picture 4" descr="A close up of a logo&#10;&#10;Description generated with very high confidence">
            <a:extLst>
              <a:ext uri="{FF2B5EF4-FFF2-40B4-BE49-F238E27FC236}">
                <a16:creationId xmlns:a16="http://schemas.microsoft.com/office/drawing/2014/main" id="{57610A52-F818-427B-A9BC-A3AB8256F972}"/>
              </a:ext>
            </a:extLst>
          </p:cNvPr>
          <p:cNvPicPr>
            <a:picLocks noChangeAspect="1"/>
          </p:cNvPicPr>
          <p:nvPr/>
        </p:nvPicPr>
        <p:blipFill>
          <a:blip r:embed="rId2"/>
          <a:stretch>
            <a:fillRect/>
          </a:stretch>
        </p:blipFill>
        <p:spPr>
          <a:xfrm>
            <a:off x="-4053" y="4364727"/>
            <a:ext cx="9152105" cy="2487563"/>
          </a:xfrm>
          <a:prstGeom prst="rect">
            <a:avLst/>
          </a:prstGeom>
        </p:spPr>
      </p:pic>
    </p:spTree>
    <p:extLst>
      <p:ext uri="{BB962C8B-B14F-4D97-AF65-F5344CB8AC3E}">
        <p14:creationId xmlns:p14="http://schemas.microsoft.com/office/powerpoint/2010/main" val="4022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5CA469-9A12-4E39-B26C-656FDB7FA98D}"/>
              </a:ext>
            </a:extLst>
          </p:cNvPr>
          <p:cNvSpPr>
            <a:spLocks noGrp="1"/>
          </p:cNvSpPr>
          <p:nvPr>
            <p:ph sz="quarter" idx="10"/>
          </p:nvPr>
        </p:nvSpPr>
        <p:spPr>
          <a:xfrm>
            <a:off x="270607" y="1354373"/>
            <a:ext cx="8642806" cy="4712661"/>
          </a:xfrm>
        </p:spPr>
        <p:txBody>
          <a:bodyPr vert="horz" lIns="91440" tIns="45720" rIns="91440" bIns="45720" rtlCol="0" anchor="t">
            <a:noAutofit/>
          </a:bodyPr>
          <a:lstStyle/>
          <a:p>
            <a:pPr marL="0" indent="0">
              <a:buNone/>
            </a:pPr>
            <a:r>
              <a:rPr lang="en-US" sz="2400" b="0" dirty="0">
                <a:latin typeface="HelveticaNeue LT 55 Roman"/>
              </a:rPr>
              <a:t>So finally, you need to check your own knowledge and understanding of your chosen topic using practice testing.</a:t>
            </a:r>
          </a:p>
          <a:p>
            <a:pPr marL="0" indent="0">
              <a:buNone/>
            </a:pPr>
            <a:endParaRPr lang="en-US" sz="2400" b="0" dirty="0"/>
          </a:p>
          <a:p>
            <a:pPr marL="0" indent="0">
              <a:buNone/>
            </a:pPr>
            <a:r>
              <a:rPr lang="en-US" sz="2400" b="0" dirty="0">
                <a:latin typeface="HelveticaNeue LT 55 Roman"/>
              </a:rPr>
              <a:t>From the content of your article, </a:t>
            </a:r>
            <a:r>
              <a:rPr lang="en-US" sz="2400" dirty="0">
                <a:latin typeface="HelveticaNeue LT 55 Roman"/>
              </a:rPr>
              <a:t>devise and write down 5 questions about your topic</a:t>
            </a:r>
            <a:r>
              <a:rPr lang="en-US" sz="2400" b="0" dirty="0">
                <a:latin typeface="HelveticaNeue LT 55 Roman"/>
              </a:rPr>
              <a:t>. Then put your notes and article away.</a:t>
            </a:r>
            <a:endParaRPr lang="en-US" sz="2400" b="0" dirty="0"/>
          </a:p>
          <a:p>
            <a:pPr marL="0" indent="0">
              <a:buNone/>
            </a:pPr>
            <a:endParaRPr lang="en-US" sz="2400" b="0" dirty="0">
              <a:latin typeface="HelveticaNeue LT 55 Roman"/>
            </a:endParaRPr>
          </a:p>
          <a:p>
            <a:pPr marL="0" indent="0">
              <a:buNone/>
            </a:pPr>
            <a:r>
              <a:rPr lang="en-US" sz="2400" dirty="0">
                <a:latin typeface="HelveticaNeue LT 55 Roman"/>
              </a:rPr>
              <a:t>2 days later</a:t>
            </a:r>
            <a:r>
              <a:rPr lang="en-US" sz="2400" b="0" dirty="0">
                <a:latin typeface="HelveticaNeue LT 55 Roman"/>
              </a:rPr>
              <a:t> get a family member to ask you these 5 questions. </a:t>
            </a:r>
            <a:endParaRPr lang="en-US" sz="2400" b="0" dirty="0"/>
          </a:p>
          <a:p>
            <a:pPr marL="0" indent="0">
              <a:buNone/>
            </a:pPr>
            <a:endParaRPr lang="en-US" sz="2400" b="0" dirty="0"/>
          </a:p>
          <a:p>
            <a:pPr marL="0" indent="0">
              <a:buNone/>
            </a:pPr>
            <a:r>
              <a:rPr lang="en-US" sz="2400" b="0" dirty="0">
                <a:latin typeface="HelveticaNeue LT 55 Roman"/>
              </a:rPr>
              <a:t>How did you do? If you got all 5 right, then give yourself a big pat on the back! If not, then reflect how you can do better next time. </a:t>
            </a:r>
            <a:endParaRPr lang="en-US" sz="2400" b="0" dirty="0"/>
          </a:p>
        </p:txBody>
      </p:sp>
      <p:sp>
        <p:nvSpPr>
          <p:cNvPr id="3" name="Title 2">
            <a:extLst>
              <a:ext uri="{FF2B5EF4-FFF2-40B4-BE49-F238E27FC236}">
                <a16:creationId xmlns:a16="http://schemas.microsoft.com/office/drawing/2014/main" id="{B602C464-2174-4402-AB98-3C486E9ABF01}"/>
              </a:ext>
            </a:extLst>
          </p:cNvPr>
          <p:cNvSpPr>
            <a:spLocks noGrp="1"/>
          </p:cNvSpPr>
          <p:nvPr>
            <p:ph type="title"/>
          </p:nvPr>
        </p:nvSpPr>
        <p:spPr/>
        <p:txBody>
          <a:bodyPr/>
          <a:lstStyle/>
          <a:p>
            <a:r>
              <a:rPr lang="en-US" dirty="0">
                <a:latin typeface="HelveticaNeue LT 55 Roman"/>
              </a:rPr>
              <a:t>Study Skills Task E</a:t>
            </a:r>
            <a:endParaRPr lang="en-US" dirty="0"/>
          </a:p>
        </p:txBody>
      </p:sp>
    </p:spTree>
    <p:extLst>
      <p:ext uri="{BB962C8B-B14F-4D97-AF65-F5344CB8AC3E}">
        <p14:creationId xmlns:p14="http://schemas.microsoft.com/office/powerpoint/2010/main" val="209073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66539-A210-4F0D-9CAC-9C1AA0C0998B}"/>
              </a:ext>
            </a:extLst>
          </p:cNvPr>
          <p:cNvSpPr>
            <a:spLocks noGrp="1"/>
          </p:cNvSpPr>
          <p:nvPr>
            <p:ph type="body" sz="quarter" idx="10"/>
          </p:nvPr>
        </p:nvSpPr>
        <p:spPr>
          <a:xfrm>
            <a:off x="543791" y="1426314"/>
            <a:ext cx="8170715" cy="4915374"/>
          </a:xfrm>
        </p:spPr>
        <p:txBody>
          <a:bodyPr vert="horz" lIns="91440" tIns="45720" rIns="91440" bIns="45720" rtlCol="0" anchor="t">
            <a:normAutofit/>
          </a:bodyPr>
          <a:lstStyle/>
          <a:p>
            <a:r>
              <a:rPr lang="en-US" sz="2800" b="0" dirty="0">
                <a:latin typeface="HelveticaNeue LT 55 Roman"/>
              </a:rPr>
              <a:t>Remember – practice your study skills and become an expert independent learner!</a:t>
            </a:r>
            <a:endParaRPr lang="en-US" sz="2800" b="0"/>
          </a:p>
        </p:txBody>
      </p:sp>
      <p:pic>
        <p:nvPicPr>
          <p:cNvPr id="3" name="Picture 3" descr="A person sitting posing for the camera&#10;&#10;Description generated with very high confidence">
            <a:extLst>
              <a:ext uri="{FF2B5EF4-FFF2-40B4-BE49-F238E27FC236}">
                <a16:creationId xmlns:a16="http://schemas.microsoft.com/office/drawing/2014/main" id="{265BE4BC-670B-43C2-9581-FA0A23D63759}"/>
              </a:ext>
            </a:extLst>
          </p:cNvPr>
          <p:cNvPicPr>
            <a:picLocks noChangeAspect="1"/>
          </p:cNvPicPr>
          <p:nvPr/>
        </p:nvPicPr>
        <p:blipFill>
          <a:blip r:embed="rId2"/>
          <a:stretch>
            <a:fillRect/>
          </a:stretch>
        </p:blipFill>
        <p:spPr>
          <a:xfrm>
            <a:off x="3200401" y="3276085"/>
            <a:ext cx="2648309" cy="1873029"/>
          </a:xfrm>
          <a:prstGeom prst="rect">
            <a:avLst/>
          </a:prstGeom>
        </p:spPr>
      </p:pic>
    </p:spTree>
    <p:extLst>
      <p:ext uri="{BB962C8B-B14F-4D97-AF65-F5344CB8AC3E}">
        <p14:creationId xmlns:p14="http://schemas.microsoft.com/office/powerpoint/2010/main" val="101640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 Activity Brief </a:t>
            </a:r>
          </a:p>
        </p:txBody>
      </p:sp>
      <p:pic>
        <p:nvPicPr>
          <p:cNvPr id="10" name="Picture 9"/>
          <p:cNvPicPr>
            <a:picLocks noChangeAspect="1"/>
          </p:cNvPicPr>
          <p:nvPr/>
        </p:nvPicPr>
        <p:blipFill rotWithShape="1">
          <a:blip r:embed="rId2"/>
          <a:srcRect b="13984"/>
          <a:stretch/>
        </p:blipFill>
        <p:spPr>
          <a:xfrm>
            <a:off x="1718727" y="1291056"/>
            <a:ext cx="5733302" cy="813789"/>
          </a:xfrm>
          <a:prstGeom prst="rect">
            <a:avLst/>
          </a:prstGeom>
        </p:spPr>
      </p:pic>
      <p:pic>
        <p:nvPicPr>
          <p:cNvPr id="13" name="Picture 12"/>
          <p:cNvPicPr>
            <a:picLocks noChangeAspect="1"/>
          </p:cNvPicPr>
          <p:nvPr/>
        </p:nvPicPr>
        <p:blipFill>
          <a:blip r:embed="rId3"/>
          <a:stretch>
            <a:fillRect/>
          </a:stretch>
        </p:blipFill>
        <p:spPr>
          <a:xfrm>
            <a:off x="1718727" y="2104845"/>
            <a:ext cx="5733302" cy="4453628"/>
          </a:xfrm>
          <a:prstGeom prst="rect">
            <a:avLst/>
          </a:prstGeom>
        </p:spPr>
      </p:pic>
    </p:spTree>
    <p:extLst>
      <p:ext uri="{BB962C8B-B14F-4D97-AF65-F5344CB8AC3E}">
        <p14:creationId xmlns:p14="http://schemas.microsoft.com/office/powerpoint/2010/main" val="931072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sz="1800" dirty="0"/>
              <a:t>Once you have completed your project, please forward this to the following email address along with your full name: </a:t>
            </a:r>
            <a:r>
              <a:rPr lang="en-GB" sz="1800" u="sng" dirty="0">
                <a:hlinkClick r:id="rId2"/>
              </a:rPr>
              <a:t>submissions@esc.ac.uk</a:t>
            </a:r>
            <a:r>
              <a:rPr lang="en-GB" sz="1800" dirty="0" smtClean="0"/>
              <a:t>.</a:t>
            </a:r>
          </a:p>
          <a:p>
            <a:pPr marL="0" indent="0">
              <a:buNone/>
            </a:pPr>
            <a:endParaRPr lang="en-GB" sz="1800" dirty="0" smtClean="0"/>
          </a:p>
          <a:p>
            <a:pPr marL="0" indent="0">
              <a:buNone/>
            </a:pPr>
            <a:r>
              <a:rPr lang="en-GB" sz="1800" dirty="0" smtClean="0"/>
              <a:t>We’ll </a:t>
            </a:r>
            <a:r>
              <a:rPr lang="en-GB" sz="1800" dirty="0"/>
              <a:t>then forward this on to our curriculum teams who will be in touch shortly</a:t>
            </a:r>
            <a:r>
              <a:rPr lang="en-GB" sz="2000" dirty="0"/>
              <a:t>.</a:t>
            </a:r>
          </a:p>
          <a:p>
            <a:endParaRPr lang="en-GB" dirty="0"/>
          </a:p>
        </p:txBody>
      </p:sp>
      <p:sp>
        <p:nvSpPr>
          <p:cNvPr id="3" name="Title 2"/>
          <p:cNvSpPr>
            <a:spLocks noGrp="1"/>
          </p:cNvSpPr>
          <p:nvPr>
            <p:ph type="title"/>
          </p:nvPr>
        </p:nvSpPr>
        <p:spPr/>
        <p:txBody>
          <a:bodyPr/>
          <a:lstStyle/>
          <a:p>
            <a:r>
              <a:rPr lang="en-GB" dirty="0" smtClean="0"/>
              <a:t>Submission</a:t>
            </a:r>
            <a:endParaRPr lang="en-GB" dirty="0"/>
          </a:p>
        </p:txBody>
      </p:sp>
    </p:spTree>
    <p:extLst>
      <p:ext uri="{BB962C8B-B14F-4D97-AF65-F5344CB8AC3E}">
        <p14:creationId xmlns:p14="http://schemas.microsoft.com/office/powerpoint/2010/main" val="146012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1C26CED3-E457-4D2F-985B-5635E41E885C}"/>
              </a:ext>
            </a:extLst>
          </p:cNvPr>
          <p:cNvPicPr>
            <a:picLocks noChangeAspect="1"/>
          </p:cNvPicPr>
          <p:nvPr/>
        </p:nvPicPr>
        <p:blipFill>
          <a:blip r:embed="rId2"/>
          <a:stretch>
            <a:fillRect/>
          </a:stretch>
        </p:blipFill>
        <p:spPr>
          <a:xfrm>
            <a:off x="1388853" y="4430362"/>
            <a:ext cx="6323163" cy="2026165"/>
          </a:xfrm>
          <a:prstGeom prst="rect">
            <a:avLst/>
          </a:prstGeom>
        </p:spPr>
      </p:pic>
      <p:sp>
        <p:nvSpPr>
          <p:cNvPr id="12" name="Content Placeholder 11"/>
          <p:cNvSpPr>
            <a:spLocks noGrp="1"/>
          </p:cNvSpPr>
          <p:nvPr>
            <p:ph sz="quarter" idx="10"/>
          </p:nvPr>
        </p:nvSpPr>
        <p:spPr>
          <a:xfrm>
            <a:off x="328844" y="1464744"/>
            <a:ext cx="8492940" cy="3262531"/>
          </a:xfrm>
        </p:spPr>
        <p:txBody>
          <a:bodyPr vert="horz" lIns="91440" tIns="45720" rIns="91440" bIns="45720" rtlCol="0" anchor="t">
            <a:noAutofit/>
          </a:bodyPr>
          <a:lstStyle/>
          <a:p>
            <a:pPr marL="0" indent="0">
              <a:buNone/>
            </a:pPr>
            <a:r>
              <a:rPr lang="en-GB" b="0" dirty="0">
                <a:latin typeface="HelveticaNeue LT 55 Roman"/>
              </a:rPr>
              <a:t>At East Surrey College we encourage our students to be independent learners. This means</a:t>
            </a:r>
            <a:r>
              <a:rPr lang="en-GB" b="0" dirty="0" smtClean="0">
                <a:latin typeface="HelveticaNeue LT 55 Roman"/>
              </a:rPr>
              <a:t>:</a:t>
            </a:r>
            <a:endParaRPr lang="en-GB" b="0" dirty="0"/>
          </a:p>
          <a:p>
            <a:r>
              <a:rPr lang="en-GB" b="0" dirty="0">
                <a:latin typeface="HelveticaNeue LT 55 Roman"/>
              </a:rPr>
              <a:t>Being organised</a:t>
            </a:r>
          </a:p>
          <a:p>
            <a:r>
              <a:rPr lang="en-GB" b="0" dirty="0">
                <a:latin typeface="HelveticaNeue LT 55 Roman"/>
              </a:rPr>
              <a:t>Being self motivated</a:t>
            </a:r>
          </a:p>
          <a:p>
            <a:r>
              <a:rPr lang="en-GB" b="0" dirty="0">
                <a:latin typeface="HelveticaNeue LT 55 Roman"/>
              </a:rPr>
              <a:t>Being curious for learning</a:t>
            </a:r>
          </a:p>
          <a:p>
            <a:r>
              <a:rPr lang="en-GB" b="0" dirty="0">
                <a:latin typeface="HelveticaNeue LT 55 Roman"/>
              </a:rPr>
              <a:t>Being ready to contribute to learning</a:t>
            </a:r>
            <a:endParaRPr lang="en-GB" b="0" dirty="0"/>
          </a:p>
        </p:txBody>
      </p:sp>
      <p:sp>
        <p:nvSpPr>
          <p:cNvPr id="2" name="Title 1"/>
          <p:cNvSpPr>
            <a:spLocks noGrp="1"/>
          </p:cNvSpPr>
          <p:nvPr>
            <p:ph type="title"/>
          </p:nvPr>
        </p:nvSpPr>
        <p:spPr>
          <a:xfrm>
            <a:off x="1718727" y="117567"/>
            <a:ext cx="7236587" cy="940524"/>
          </a:xfrm>
        </p:spPr>
        <p:txBody>
          <a:bodyPr>
            <a:normAutofit/>
          </a:bodyPr>
          <a:lstStyle/>
          <a:p>
            <a:r>
              <a:rPr lang="en-GB" dirty="0">
                <a:latin typeface="HelveticaNeue LT 55 Roman"/>
              </a:rPr>
              <a:t>Your Transition to College</a:t>
            </a:r>
            <a:endParaRPr lang="en-GB" dirty="0"/>
          </a:p>
        </p:txBody>
      </p:sp>
    </p:spTree>
    <p:extLst>
      <p:ext uri="{BB962C8B-B14F-4D97-AF65-F5344CB8AC3E}">
        <p14:creationId xmlns:p14="http://schemas.microsoft.com/office/powerpoint/2010/main" val="132756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BA170-89C8-4421-ACA5-2A5119A9C851}"/>
              </a:ext>
            </a:extLst>
          </p:cNvPr>
          <p:cNvSpPr>
            <a:spLocks noGrp="1"/>
          </p:cNvSpPr>
          <p:nvPr>
            <p:ph sz="quarter" idx="10"/>
          </p:nvPr>
        </p:nvSpPr>
        <p:spPr>
          <a:xfrm>
            <a:off x="426792" y="1524758"/>
            <a:ext cx="8401429" cy="4414488"/>
          </a:xfrm>
        </p:spPr>
        <p:txBody>
          <a:bodyPr vert="horz" lIns="91440" tIns="45720" rIns="91440" bIns="45720" rtlCol="0" anchor="t">
            <a:noAutofit/>
          </a:bodyPr>
          <a:lstStyle/>
          <a:p>
            <a:pPr marL="0" indent="0">
              <a:buNone/>
            </a:pPr>
            <a:r>
              <a:rPr lang="en-US" sz="2400" b="0" dirty="0">
                <a:latin typeface="HelveticaNeue LT 55 Roman"/>
              </a:rPr>
              <a:t>An effective learner gradually takes ownership of their own learning. However, this takes time and effort, requires support and guidance from your teachers here at ESC, and requires lots of study skills practice! </a:t>
            </a:r>
          </a:p>
          <a:p>
            <a:pPr marL="0" indent="0">
              <a:buNone/>
            </a:pPr>
            <a:endParaRPr lang="en-US" sz="2400" b="0" dirty="0"/>
          </a:p>
          <a:p>
            <a:pPr marL="0" indent="0">
              <a:buNone/>
            </a:pPr>
            <a:r>
              <a:rPr lang="en-US" sz="2400" b="0" dirty="0">
                <a:latin typeface="HelveticaNeue LT 55 Roman"/>
              </a:rPr>
              <a:t>Why focus on study skills? Because reflecting on HOW we learn, is just as important as WHAT we learn. Click onto this link to discover </a:t>
            </a:r>
            <a:r>
              <a:rPr lang="en-US" sz="2400" b="0" dirty="0" smtClean="0">
                <a:latin typeface="HelveticaNeue LT 55 Roman"/>
              </a:rPr>
              <a:t>more</a:t>
            </a:r>
            <a:r>
              <a:rPr lang="en-US" sz="2400" b="0" dirty="0">
                <a:latin typeface="HelveticaNeue LT 55 Roman"/>
              </a:rPr>
              <a:t>:</a:t>
            </a:r>
            <a:endParaRPr lang="en-US" sz="2400" b="0" dirty="0">
              <a:latin typeface="HelveticaNeue LT 55 Roman"/>
            </a:endParaRPr>
          </a:p>
          <a:p>
            <a:pPr marL="0" indent="0">
              <a:buNone/>
            </a:pPr>
            <a:endParaRPr lang="en-US" sz="2400" b="0" dirty="0">
              <a:latin typeface="HelveticaNeue LT 55 Roman"/>
            </a:endParaRPr>
          </a:p>
          <a:p>
            <a:pPr marL="0" indent="0">
              <a:buNone/>
            </a:pPr>
            <a:r>
              <a:rPr lang="en-US" sz="2400" b="0" dirty="0">
                <a:latin typeface="HelveticaNeue LT 55 Roman"/>
                <a:hlinkClick r:id="rId2"/>
              </a:rPr>
              <a:t>The importance of study skills</a:t>
            </a:r>
            <a:endParaRPr lang="en-US" dirty="0"/>
          </a:p>
          <a:p>
            <a:pPr marL="0" indent="0">
              <a:buNone/>
            </a:pPr>
            <a:endParaRPr lang="en-US" sz="2400" b="0" dirty="0"/>
          </a:p>
          <a:p>
            <a:pPr marL="0" indent="0">
              <a:buNone/>
            </a:pPr>
            <a:endParaRPr lang="en-US" dirty="0"/>
          </a:p>
        </p:txBody>
      </p:sp>
      <p:sp>
        <p:nvSpPr>
          <p:cNvPr id="3" name="Title 2">
            <a:extLst>
              <a:ext uri="{FF2B5EF4-FFF2-40B4-BE49-F238E27FC236}">
                <a16:creationId xmlns:a16="http://schemas.microsoft.com/office/drawing/2014/main" id="{25A3F836-4775-421B-931E-6231DBE453C0}"/>
              </a:ext>
            </a:extLst>
          </p:cNvPr>
          <p:cNvSpPr>
            <a:spLocks noGrp="1"/>
          </p:cNvSpPr>
          <p:nvPr>
            <p:ph type="title"/>
          </p:nvPr>
        </p:nvSpPr>
        <p:spPr/>
        <p:txBody>
          <a:bodyPr/>
          <a:lstStyle/>
          <a:p>
            <a:r>
              <a:rPr lang="en-US" dirty="0">
                <a:latin typeface="HelveticaNeue LT 55 Roman"/>
              </a:rPr>
              <a:t>Developing your study skills</a:t>
            </a:r>
            <a:endParaRPr lang="en-US" dirty="0"/>
          </a:p>
        </p:txBody>
      </p:sp>
    </p:spTree>
    <p:extLst>
      <p:ext uri="{BB962C8B-B14F-4D97-AF65-F5344CB8AC3E}">
        <p14:creationId xmlns:p14="http://schemas.microsoft.com/office/powerpoint/2010/main" val="3427614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E46DC8-3D1A-4B11-A04E-E724E758F428}"/>
              </a:ext>
            </a:extLst>
          </p:cNvPr>
          <p:cNvSpPr>
            <a:spLocks noGrp="1"/>
          </p:cNvSpPr>
          <p:nvPr>
            <p:ph sz="quarter" idx="10"/>
          </p:nvPr>
        </p:nvSpPr>
        <p:spPr>
          <a:xfrm>
            <a:off x="412594" y="1652547"/>
            <a:ext cx="8373031" cy="4286699"/>
          </a:xfrm>
        </p:spPr>
        <p:txBody>
          <a:bodyPr vert="horz" lIns="91440" tIns="45720" rIns="91440" bIns="45720" rtlCol="0" anchor="t">
            <a:noAutofit/>
          </a:bodyPr>
          <a:lstStyle/>
          <a:p>
            <a:pPr marL="0" indent="0">
              <a:buNone/>
            </a:pPr>
            <a:r>
              <a:rPr lang="en-US" sz="2000" b="0" dirty="0">
                <a:latin typeface="HelveticaNeue LT 55 Roman"/>
              </a:rPr>
              <a:t>OK, here's the challenge. You will be taken through 5 study skills Steps in the rest of this presentation linked to 5 related Tasks (A-E) .</a:t>
            </a:r>
            <a:endParaRPr lang="en-US" sz="2000" b="0" dirty="0"/>
          </a:p>
          <a:p>
            <a:pPr marL="0" indent="0">
              <a:buNone/>
            </a:pPr>
            <a:endParaRPr lang="en-US" sz="2000" b="0" dirty="0"/>
          </a:p>
          <a:p>
            <a:pPr marL="0" indent="0">
              <a:buNone/>
            </a:pPr>
            <a:r>
              <a:rPr lang="en-US" sz="2000" b="0" dirty="0">
                <a:latin typeface="HelveticaNeue LT 55 Roman"/>
              </a:rPr>
              <a:t>Your aim is to work through the Steps and Tasks as effectively and efficiently as you can...</a:t>
            </a:r>
            <a:endParaRPr lang="en-US" sz="2000" b="0" dirty="0"/>
          </a:p>
          <a:p>
            <a:pPr marL="0" indent="0">
              <a:buNone/>
            </a:pPr>
            <a:endParaRPr lang="en-US" sz="2000" b="0" dirty="0">
              <a:latin typeface="HelveticaNeue LT 55 Roman"/>
            </a:endParaRPr>
          </a:p>
          <a:p>
            <a:pPr marL="0" indent="0">
              <a:buNone/>
            </a:pPr>
            <a:r>
              <a:rPr lang="en-US" sz="2000" b="0" dirty="0">
                <a:latin typeface="HelveticaNeue LT 55 Roman"/>
              </a:rPr>
              <a:t>Target times to complete </a:t>
            </a:r>
            <a:r>
              <a:rPr lang="en-US" sz="2000" dirty="0">
                <a:latin typeface="HelveticaNeue LT 55 Roman"/>
              </a:rPr>
              <a:t>Tasks A-D:</a:t>
            </a:r>
            <a:endParaRPr lang="en-US" sz="2000" dirty="0"/>
          </a:p>
          <a:p>
            <a:pPr marL="0" indent="0">
              <a:buNone/>
            </a:pPr>
            <a:r>
              <a:rPr lang="en-US" sz="2000" b="0" dirty="0">
                <a:latin typeface="HelveticaNeue LT 55 Roman"/>
              </a:rPr>
              <a:t> 90 mins: Gold Medal</a:t>
            </a:r>
            <a:endParaRPr lang="en-US" sz="2000" b="0" dirty="0"/>
          </a:p>
          <a:p>
            <a:pPr marL="0" indent="0">
              <a:buNone/>
            </a:pPr>
            <a:r>
              <a:rPr lang="en-US" sz="2000" b="0" dirty="0">
                <a:latin typeface="HelveticaNeue LT 55 Roman"/>
              </a:rPr>
              <a:t>120 mins: Silver Medal</a:t>
            </a:r>
            <a:endParaRPr lang="en-US" sz="2000" b="0" dirty="0"/>
          </a:p>
          <a:p>
            <a:pPr marL="0" indent="0">
              <a:buNone/>
            </a:pPr>
            <a:r>
              <a:rPr lang="en-US" sz="2000" b="0" dirty="0">
                <a:latin typeface="HelveticaNeue LT 55 Roman"/>
              </a:rPr>
              <a:t>150  mins: Bronze Medal</a:t>
            </a:r>
            <a:endParaRPr lang="en-US" sz="2000" b="0" dirty="0"/>
          </a:p>
          <a:p>
            <a:pPr marL="0" indent="0">
              <a:buNone/>
            </a:pPr>
            <a:endParaRPr lang="en-US" sz="2000" b="0" dirty="0"/>
          </a:p>
          <a:p>
            <a:pPr marL="0" indent="0">
              <a:buNone/>
            </a:pPr>
            <a:r>
              <a:rPr lang="en-US" sz="2000" b="0" dirty="0">
                <a:latin typeface="HelveticaNeue LT 55 Roman"/>
              </a:rPr>
              <a:t>Good Luck!</a:t>
            </a:r>
            <a:endParaRPr lang="en-US" sz="2000" b="0"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FC0879AC-ACB6-4EFF-99EC-36C9510EA8D6}"/>
              </a:ext>
            </a:extLst>
          </p:cNvPr>
          <p:cNvSpPr>
            <a:spLocks noGrp="1"/>
          </p:cNvSpPr>
          <p:nvPr>
            <p:ph type="title"/>
          </p:nvPr>
        </p:nvSpPr>
        <p:spPr/>
        <p:txBody>
          <a:bodyPr/>
          <a:lstStyle/>
          <a:p>
            <a:r>
              <a:rPr lang="en-US" dirty="0">
                <a:latin typeface="HelveticaNeue LT 55 Roman"/>
              </a:rPr>
              <a:t>The 5 Step Challenge</a:t>
            </a:r>
            <a:endParaRPr lang="en-US" dirty="0"/>
          </a:p>
        </p:txBody>
      </p:sp>
      <p:pic>
        <p:nvPicPr>
          <p:cNvPr id="4" name="Picture 4" descr="A picture containing table, indoor, sitting, laptop&#10;&#10;Description generated with very high confidence">
            <a:extLst>
              <a:ext uri="{FF2B5EF4-FFF2-40B4-BE49-F238E27FC236}">
                <a16:creationId xmlns:a16="http://schemas.microsoft.com/office/drawing/2014/main" id="{0CFE529E-ED81-44C7-B933-4345449C14D1}"/>
              </a:ext>
            </a:extLst>
          </p:cNvPr>
          <p:cNvPicPr>
            <a:picLocks noChangeAspect="1"/>
          </p:cNvPicPr>
          <p:nvPr/>
        </p:nvPicPr>
        <p:blipFill>
          <a:blip r:embed="rId2"/>
          <a:stretch>
            <a:fillRect/>
          </a:stretch>
        </p:blipFill>
        <p:spPr>
          <a:xfrm>
            <a:off x="5447235" y="3286946"/>
            <a:ext cx="2770537" cy="2836926"/>
          </a:xfrm>
          <a:prstGeom prst="rect">
            <a:avLst/>
          </a:prstGeom>
        </p:spPr>
      </p:pic>
    </p:spTree>
    <p:extLst>
      <p:ext uri="{BB962C8B-B14F-4D97-AF65-F5344CB8AC3E}">
        <p14:creationId xmlns:p14="http://schemas.microsoft.com/office/powerpoint/2010/main" val="346382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177810-FD52-4A88-9580-A056907805E3}"/>
              </a:ext>
            </a:extLst>
          </p:cNvPr>
          <p:cNvSpPr>
            <a:spLocks noGrp="1"/>
          </p:cNvSpPr>
          <p:nvPr>
            <p:ph sz="quarter" idx="10"/>
          </p:nvPr>
        </p:nvSpPr>
        <p:spPr>
          <a:xfrm>
            <a:off x="327401" y="1311778"/>
            <a:ext cx="8472422" cy="4627468"/>
          </a:xfrm>
        </p:spPr>
        <p:txBody>
          <a:bodyPr vert="horz" lIns="91440" tIns="45720" rIns="91440" bIns="45720" rtlCol="0" anchor="t">
            <a:noAutofit/>
          </a:bodyPr>
          <a:lstStyle/>
          <a:p>
            <a:pPr marL="0" indent="0">
              <a:buNone/>
            </a:pPr>
            <a:r>
              <a:rPr lang="en-US" sz="1800" b="0" dirty="0">
                <a:latin typeface="HelveticaNeue LT 55 Roman"/>
              </a:rPr>
              <a:t>So, the best place to start is reflecting on what type of learner you are. Here are 8 learning styles to choose from:</a:t>
            </a:r>
          </a:p>
          <a:p>
            <a:pPr marL="0" indent="0">
              <a:buNone/>
            </a:pPr>
            <a:endParaRPr lang="en-US" sz="1800" b="0" dirty="0"/>
          </a:p>
        </p:txBody>
      </p:sp>
      <p:sp>
        <p:nvSpPr>
          <p:cNvPr id="3" name="Title 2">
            <a:extLst>
              <a:ext uri="{FF2B5EF4-FFF2-40B4-BE49-F238E27FC236}">
                <a16:creationId xmlns:a16="http://schemas.microsoft.com/office/drawing/2014/main" id="{699608C5-ACBD-4437-8574-D4C91AFF2F21}"/>
              </a:ext>
            </a:extLst>
          </p:cNvPr>
          <p:cNvSpPr>
            <a:spLocks noGrp="1"/>
          </p:cNvSpPr>
          <p:nvPr>
            <p:ph type="title"/>
          </p:nvPr>
        </p:nvSpPr>
        <p:spPr/>
        <p:txBody>
          <a:bodyPr/>
          <a:lstStyle/>
          <a:p>
            <a:r>
              <a:rPr lang="en-US" dirty="0">
                <a:latin typeface="HelveticaNeue LT 55 Roman"/>
              </a:rPr>
              <a:t>Study Skills Step 1: Reflection</a:t>
            </a:r>
            <a:endParaRPr lang="en-US" dirty="0"/>
          </a:p>
        </p:txBody>
      </p:sp>
      <p:pic>
        <p:nvPicPr>
          <p:cNvPr id="4" name="Picture 4" descr="A screenshot of a cell phone&#10;&#10;Description generated with high confidence">
            <a:extLst>
              <a:ext uri="{FF2B5EF4-FFF2-40B4-BE49-F238E27FC236}">
                <a16:creationId xmlns:a16="http://schemas.microsoft.com/office/drawing/2014/main" id="{9A88A88B-5976-4EF7-93E0-4D2ACFBAB67A}"/>
              </a:ext>
            </a:extLst>
          </p:cNvPr>
          <p:cNvPicPr>
            <a:picLocks noChangeAspect="1"/>
          </p:cNvPicPr>
          <p:nvPr/>
        </p:nvPicPr>
        <p:blipFill>
          <a:blip r:embed="rId2"/>
          <a:stretch>
            <a:fillRect/>
          </a:stretch>
        </p:blipFill>
        <p:spPr>
          <a:xfrm>
            <a:off x="1031214" y="1860101"/>
            <a:ext cx="7064796" cy="4851248"/>
          </a:xfrm>
          <a:prstGeom prst="rect">
            <a:avLst/>
          </a:prstGeom>
        </p:spPr>
      </p:pic>
    </p:spTree>
    <p:extLst>
      <p:ext uri="{BB962C8B-B14F-4D97-AF65-F5344CB8AC3E}">
        <p14:creationId xmlns:p14="http://schemas.microsoft.com/office/powerpoint/2010/main" val="2655952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5D9ED-DDC9-4B57-92A0-AFA2A9C66B04}"/>
              </a:ext>
            </a:extLst>
          </p:cNvPr>
          <p:cNvSpPr>
            <a:spLocks noGrp="1"/>
          </p:cNvSpPr>
          <p:nvPr>
            <p:ph sz="quarter" idx="10"/>
          </p:nvPr>
        </p:nvSpPr>
        <p:spPr>
          <a:xfrm>
            <a:off x="213811" y="1538957"/>
            <a:ext cx="8614410" cy="4400289"/>
          </a:xfrm>
        </p:spPr>
        <p:txBody>
          <a:bodyPr vert="horz" lIns="91440" tIns="45720" rIns="91440" bIns="45720" rtlCol="0" anchor="t">
            <a:noAutofit/>
          </a:bodyPr>
          <a:lstStyle/>
          <a:p>
            <a:pPr marL="0" indent="0">
              <a:buNone/>
            </a:pPr>
            <a:r>
              <a:rPr lang="en-US" sz="1800" b="0" dirty="0">
                <a:latin typeface="HelveticaNeue LT 55 Roman"/>
              </a:rPr>
              <a:t>Give yourself a rating 1-10 for each learning style (excluding '</a:t>
            </a:r>
            <a:r>
              <a:rPr lang="en-US" sz="1800" b="0" i="1" dirty="0">
                <a:latin typeface="HelveticaNeue LT 55 Roman"/>
              </a:rPr>
              <a:t>combination</a:t>
            </a:r>
            <a:r>
              <a:rPr lang="en-US" sz="1800" b="0" dirty="0">
                <a:latin typeface="HelveticaNeue LT 55 Roman"/>
              </a:rPr>
              <a:t>'). Then select the two highest scores – these reflect your study strengths! Then select the two lowest scores – these are the key study areas to work on. </a:t>
            </a:r>
          </a:p>
          <a:p>
            <a:pPr marL="0" indent="0">
              <a:buNone/>
            </a:pPr>
            <a:endParaRPr lang="en-US" sz="1800" b="0" dirty="0"/>
          </a:p>
        </p:txBody>
      </p:sp>
      <p:sp>
        <p:nvSpPr>
          <p:cNvPr id="3" name="Title 2">
            <a:extLst>
              <a:ext uri="{FF2B5EF4-FFF2-40B4-BE49-F238E27FC236}">
                <a16:creationId xmlns:a16="http://schemas.microsoft.com/office/drawing/2014/main" id="{672F4F23-0C6C-4903-94B7-F6E3CF261B0B}"/>
              </a:ext>
            </a:extLst>
          </p:cNvPr>
          <p:cNvSpPr>
            <a:spLocks noGrp="1"/>
          </p:cNvSpPr>
          <p:nvPr>
            <p:ph type="title"/>
          </p:nvPr>
        </p:nvSpPr>
        <p:spPr/>
        <p:txBody>
          <a:bodyPr/>
          <a:lstStyle/>
          <a:p>
            <a:r>
              <a:rPr lang="en-US" dirty="0">
                <a:latin typeface="HelveticaNeue LT 55 Roman"/>
              </a:rPr>
              <a:t>Study skills Task A</a:t>
            </a:r>
            <a:endParaRPr lang="en-US" dirty="0"/>
          </a:p>
        </p:txBody>
      </p:sp>
      <p:graphicFrame>
        <p:nvGraphicFramePr>
          <p:cNvPr id="4" name="Table 4">
            <a:extLst>
              <a:ext uri="{FF2B5EF4-FFF2-40B4-BE49-F238E27FC236}">
                <a16:creationId xmlns:a16="http://schemas.microsoft.com/office/drawing/2014/main" id="{5D21140F-1607-4D08-9C8A-F604F673FFC7}"/>
              </a:ext>
            </a:extLst>
          </p:cNvPr>
          <p:cNvGraphicFramePr>
            <a:graphicFrameLocks noGrp="1"/>
          </p:cNvGraphicFramePr>
          <p:nvPr>
            <p:extLst>
              <p:ext uri="{D42A27DB-BD31-4B8C-83A1-F6EECF244321}">
                <p14:modId xmlns:p14="http://schemas.microsoft.com/office/powerpoint/2010/main" val="2972306864"/>
              </p:ext>
            </p:extLst>
          </p:nvPr>
        </p:nvGraphicFramePr>
        <p:xfrm>
          <a:off x="411763" y="2711962"/>
          <a:ext cx="8065876" cy="3407701"/>
        </p:xfrm>
        <a:graphic>
          <a:graphicData uri="http://schemas.openxmlformats.org/drawingml/2006/table">
            <a:tbl>
              <a:tblPr firstRow="1" bandRow="1">
                <a:tableStyleId>{912C8C85-51F0-491E-9774-3900AFEF0FD7}</a:tableStyleId>
              </a:tblPr>
              <a:tblGrid>
                <a:gridCol w="4046646">
                  <a:extLst>
                    <a:ext uri="{9D8B030D-6E8A-4147-A177-3AD203B41FA5}">
                      <a16:colId xmlns:a16="http://schemas.microsoft.com/office/drawing/2014/main" val="4241019703"/>
                    </a:ext>
                  </a:extLst>
                </a:gridCol>
                <a:gridCol w="4019230">
                  <a:extLst>
                    <a:ext uri="{9D8B030D-6E8A-4147-A177-3AD203B41FA5}">
                      <a16:colId xmlns:a16="http://schemas.microsoft.com/office/drawing/2014/main" val="361698986"/>
                    </a:ext>
                  </a:extLst>
                </a:gridCol>
              </a:tblGrid>
              <a:tr h="574907">
                <a:tc>
                  <a:txBody>
                    <a:bodyPr/>
                    <a:lstStyle/>
                    <a:p>
                      <a:pPr algn="ctr"/>
                      <a:r>
                        <a:rPr lang="en-US" dirty="0">
                          <a:solidFill>
                            <a:schemeClr val="tx1"/>
                          </a:solidFill>
                          <a:latin typeface="HelveticaNeue LT 55 Roman" panose="020B0604020202020204"/>
                        </a:rPr>
                        <a:t>My strongest study styles are:</a:t>
                      </a:r>
                    </a:p>
                  </a:txBody>
                  <a:tcPr anchor="ctr"/>
                </a:tc>
                <a:tc>
                  <a:txBody>
                    <a:bodyPr/>
                    <a:lstStyle/>
                    <a:p>
                      <a:pPr algn="ctr"/>
                      <a:r>
                        <a:rPr lang="en-US" dirty="0">
                          <a:solidFill>
                            <a:schemeClr val="tx1"/>
                          </a:solidFill>
                          <a:latin typeface="HelveticaNeue LT 55 Roman" panose="020B0604020202020204"/>
                        </a:rPr>
                        <a:t>My styles to work on are:</a:t>
                      </a:r>
                    </a:p>
                  </a:txBody>
                  <a:tcPr anchor="ctr"/>
                </a:tc>
                <a:extLst>
                  <a:ext uri="{0D108BD9-81ED-4DB2-BD59-A6C34878D82A}">
                    <a16:rowId xmlns:a16="http://schemas.microsoft.com/office/drawing/2014/main" val="3038730894"/>
                  </a:ext>
                </a:extLst>
              </a:tr>
              <a:tr h="2832794">
                <a:tc>
                  <a:txBody>
                    <a:bodyPr/>
                    <a:lstStyle/>
                    <a:p>
                      <a:endParaRPr lang="en-US"/>
                    </a:p>
                  </a:txBody>
                  <a:tcPr/>
                </a:tc>
                <a:tc>
                  <a:txBody>
                    <a:bodyPr/>
                    <a:lstStyle/>
                    <a:p>
                      <a:endParaRPr lang="en-US" dirty="0"/>
                    </a:p>
                  </a:txBody>
                  <a:tcPr/>
                </a:tc>
                <a:extLst>
                  <a:ext uri="{0D108BD9-81ED-4DB2-BD59-A6C34878D82A}">
                    <a16:rowId xmlns:a16="http://schemas.microsoft.com/office/drawing/2014/main" val="2821946133"/>
                  </a:ext>
                </a:extLst>
              </a:tr>
            </a:tbl>
          </a:graphicData>
        </a:graphic>
      </p:graphicFrame>
      <p:cxnSp>
        <p:nvCxnSpPr>
          <p:cNvPr id="5" name="Straight Arrow Connector 4">
            <a:extLst>
              <a:ext uri="{FF2B5EF4-FFF2-40B4-BE49-F238E27FC236}">
                <a16:creationId xmlns:a16="http://schemas.microsoft.com/office/drawing/2014/main" id="{A6FB784A-63CE-4A89-A8E7-824E65289ED1}"/>
              </a:ext>
            </a:extLst>
          </p:cNvPr>
          <p:cNvCxnSpPr/>
          <p:nvPr/>
        </p:nvCxnSpPr>
        <p:spPr>
          <a:xfrm>
            <a:off x="4427173" y="3284173"/>
            <a:ext cx="28398" cy="265516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06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D35BF-A35E-4256-853D-2A1189241789}"/>
              </a:ext>
            </a:extLst>
          </p:cNvPr>
          <p:cNvSpPr>
            <a:spLocks noGrp="1"/>
          </p:cNvSpPr>
          <p:nvPr>
            <p:ph sz="quarter" idx="10"/>
          </p:nvPr>
        </p:nvSpPr>
        <p:spPr>
          <a:xfrm>
            <a:off x="412594" y="1538957"/>
            <a:ext cx="8287838" cy="4400289"/>
          </a:xfrm>
        </p:spPr>
        <p:txBody>
          <a:bodyPr vert="horz" lIns="91440" tIns="45720" rIns="91440" bIns="45720" rtlCol="0" anchor="t">
            <a:noAutofit/>
          </a:bodyPr>
          <a:lstStyle/>
          <a:p>
            <a:pPr marL="0" indent="0">
              <a:buNone/>
            </a:pPr>
            <a:r>
              <a:rPr lang="en-US" sz="2400" b="0" dirty="0">
                <a:latin typeface="HelveticaNeue LT 55 Roman"/>
              </a:rPr>
              <a:t>Many of the learning activities and assessments at college will require you to carry out independent research. Most of this will be on-line, whether using course e-learning materials or using internet search engines.</a:t>
            </a:r>
          </a:p>
          <a:p>
            <a:pPr marL="0" indent="0">
              <a:buNone/>
            </a:pPr>
            <a:endParaRPr lang="en-US" sz="2400" b="0" dirty="0"/>
          </a:p>
          <a:p>
            <a:pPr marL="0" indent="0">
              <a:buNone/>
            </a:pPr>
            <a:r>
              <a:rPr lang="en-US" sz="2400" b="0" dirty="0">
                <a:latin typeface="HelveticaNeue LT 55 Roman"/>
              </a:rPr>
              <a:t>How good are your search engine skills? Take a look at this video clip and then decide:</a:t>
            </a:r>
          </a:p>
          <a:p>
            <a:pPr marL="0" indent="0">
              <a:buNone/>
            </a:pPr>
            <a:endParaRPr lang="en-US" sz="2400" b="0" dirty="0"/>
          </a:p>
          <a:p>
            <a:pPr marL="0" indent="0">
              <a:buNone/>
            </a:pPr>
            <a:r>
              <a:rPr lang="en-US" sz="2400" b="0" dirty="0">
                <a:latin typeface="HelveticaNeue LT 55 Roman"/>
                <a:hlinkClick r:id="rId2"/>
              </a:rPr>
              <a:t>Improving your search engine skills</a:t>
            </a:r>
            <a:r>
              <a:rPr lang="en-US" sz="2400" b="0" dirty="0">
                <a:latin typeface="HelveticaNeue LT 55 Roman"/>
              </a:rPr>
              <a:t>  </a:t>
            </a:r>
            <a:endParaRPr lang="en-US" sz="2400" b="0"/>
          </a:p>
          <a:p>
            <a:pPr marL="0" indent="0">
              <a:buNone/>
            </a:pPr>
            <a:endParaRPr lang="en-US" sz="2400" b="0" dirty="0"/>
          </a:p>
          <a:p>
            <a:pPr marL="0" indent="0">
              <a:buNone/>
            </a:pPr>
            <a:endParaRPr lang="en-US" sz="2400" b="0" dirty="0"/>
          </a:p>
        </p:txBody>
      </p:sp>
      <p:sp>
        <p:nvSpPr>
          <p:cNvPr id="3" name="Title 2">
            <a:extLst>
              <a:ext uri="{FF2B5EF4-FFF2-40B4-BE49-F238E27FC236}">
                <a16:creationId xmlns:a16="http://schemas.microsoft.com/office/drawing/2014/main" id="{A9370E68-0D32-477A-8EF6-7D24E4438587}"/>
              </a:ext>
            </a:extLst>
          </p:cNvPr>
          <p:cNvSpPr>
            <a:spLocks noGrp="1"/>
          </p:cNvSpPr>
          <p:nvPr>
            <p:ph type="title"/>
          </p:nvPr>
        </p:nvSpPr>
        <p:spPr/>
        <p:txBody>
          <a:bodyPr/>
          <a:lstStyle/>
          <a:p>
            <a:r>
              <a:rPr lang="en-US" dirty="0">
                <a:latin typeface="HelveticaNeue LT 55 Roman"/>
              </a:rPr>
              <a:t>Study Skills Step 2: Research</a:t>
            </a:r>
            <a:endParaRPr lang="en-US" dirty="0"/>
          </a:p>
        </p:txBody>
      </p:sp>
    </p:spTree>
    <p:extLst>
      <p:ext uri="{BB962C8B-B14F-4D97-AF65-F5344CB8AC3E}">
        <p14:creationId xmlns:p14="http://schemas.microsoft.com/office/powerpoint/2010/main" val="1314403213"/>
      </p:ext>
    </p:extLst>
  </p:cSld>
  <p:clrMapOvr>
    <a:masterClrMapping/>
  </p:clrMapOvr>
</p:sld>
</file>

<file path=ppt/theme/theme1.xml><?xml version="1.0" encoding="utf-8"?>
<a:theme xmlns:a="http://schemas.openxmlformats.org/drawingml/2006/main" name="ES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 theme" id="{813EF6EA-DA8A-4E04-B821-384D5B9C7E6D}" vid="{B4A20B3D-FB6F-4520-B69F-49CC036C58DC}"/>
    </a:ext>
  </a:extLst>
</a:theme>
</file>

<file path=ppt/theme/theme2.xml><?xml version="1.0" encoding="utf-8"?>
<a:theme xmlns:a="http://schemas.openxmlformats.org/drawingml/2006/main" name="1_ES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 theme" id="{813EF6EA-DA8A-4E04-B821-384D5B9C7E6D}" vid="{B4A20B3D-FB6F-4520-B69F-49CC036C58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E21AB45F56AD4DA703E9674392316A" ma:contentTypeVersion="5" ma:contentTypeDescription="Create a new document." ma:contentTypeScope="" ma:versionID="e31f588bb7275ff88430448d1309889d">
  <xsd:schema xmlns:xsd="http://www.w3.org/2001/XMLSchema" xmlns:xs="http://www.w3.org/2001/XMLSchema" xmlns:p="http://schemas.microsoft.com/office/2006/metadata/properties" xmlns:ns3="1f1a756c-8d08-48e4-a2ba-8ee8900d4a5c" xmlns:ns4="91f1cb32-e5d4-471a-929a-9c837184297d" targetNamespace="http://schemas.microsoft.com/office/2006/metadata/properties" ma:root="true" ma:fieldsID="f81479c8b75040dd8eb8dc9f09372362" ns3:_="" ns4:_="">
    <xsd:import namespace="1f1a756c-8d08-48e4-a2ba-8ee8900d4a5c"/>
    <xsd:import namespace="91f1cb32-e5d4-471a-929a-9c837184297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a756c-8d08-48e4-a2ba-8ee8900d4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f1cb32-e5d4-471a-929a-9c83718429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222AC7-24CA-4886-AB10-719AEF4D795E}">
  <ds:schemaRefs>
    <ds:schemaRef ds:uri="http://schemas.microsoft.com/sharepoint/v3/contenttype/forms"/>
  </ds:schemaRefs>
</ds:datastoreItem>
</file>

<file path=customXml/itemProps2.xml><?xml version="1.0" encoding="utf-8"?>
<ds:datastoreItem xmlns:ds="http://schemas.openxmlformats.org/officeDocument/2006/customXml" ds:itemID="{547BE7DC-A9CC-4350-A8C6-E16E89156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a756c-8d08-48e4-a2ba-8ee8900d4a5c"/>
    <ds:schemaRef ds:uri="91f1cb32-e5d4-471a-929a-9c8371842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0AD200-AF27-4BDB-AA71-BDA3EB26BFD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ESC theme</Template>
  <TotalTime>669</TotalTime>
  <Words>1024</Words>
  <Application>Microsoft Office PowerPoint</Application>
  <PresentationFormat>On-screen Show (4:3)</PresentationFormat>
  <Paragraphs>89</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HelveticaNeue LT 55 Roman</vt:lpstr>
      <vt:lpstr>Wingdings</vt:lpstr>
      <vt:lpstr>ESC theme</vt:lpstr>
      <vt:lpstr>1_ESC theme</vt:lpstr>
      <vt:lpstr>PowerPoint Presentation</vt:lpstr>
      <vt:lpstr>Work Activity Brief </vt:lpstr>
      <vt:lpstr>Submission</vt:lpstr>
      <vt:lpstr>Your Transition to College</vt:lpstr>
      <vt:lpstr>Developing your study skills</vt:lpstr>
      <vt:lpstr>The 5 Step Challenge</vt:lpstr>
      <vt:lpstr>Study Skills Step 1: Reflection</vt:lpstr>
      <vt:lpstr>Study skills Task A</vt:lpstr>
      <vt:lpstr>Study Skills Step 2: Research</vt:lpstr>
      <vt:lpstr>Study Skills Task B</vt:lpstr>
      <vt:lpstr>Study Skills Step 3: Record </vt:lpstr>
      <vt:lpstr>Study Skills Task C</vt:lpstr>
      <vt:lpstr>Study Skills Step 4: Recreate</vt:lpstr>
      <vt:lpstr>Study Skills Task D</vt:lpstr>
      <vt:lpstr>Study Skills Step 5: Retrieval</vt:lpstr>
      <vt:lpstr>Study Skills Task 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Ryan</dc:creator>
  <cp:lastModifiedBy>Kathryn Kidson</cp:lastModifiedBy>
  <cp:revision>1262</cp:revision>
  <cp:lastPrinted>2019-06-03T08:07:33Z</cp:lastPrinted>
  <dcterms:created xsi:type="dcterms:W3CDTF">2019-02-08T16:34:04Z</dcterms:created>
  <dcterms:modified xsi:type="dcterms:W3CDTF">2020-04-24T14:30:51Z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0x010100E0E21AB45F56AD4DA703E9674392316A</vt:lpwstr>
  </property>
</Properties>
</file>